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425" r:id="rId2"/>
    <p:sldId id="684" r:id="rId3"/>
    <p:sldId id="686" r:id="rId4"/>
    <p:sldId id="687" r:id="rId5"/>
    <p:sldId id="688" r:id="rId6"/>
    <p:sldId id="689" r:id="rId7"/>
    <p:sldId id="690" r:id="rId8"/>
    <p:sldId id="691" r:id="rId9"/>
    <p:sldId id="692" r:id="rId10"/>
    <p:sldId id="693" r:id="rId11"/>
    <p:sldId id="694" r:id="rId12"/>
    <p:sldId id="695" r:id="rId13"/>
    <p:sldId id="696" r:id="rId14"/>
    <p:sldId id="701" r:id="rId15"/>
    <p:sldId id="702" r:id="rId16"/>
    <p:sldId id="703" r:id="rId17"/>
    <p:sldId id="704" r:id="rId18"/>
    <p:sldId id="706" r:id="rId19"/>
    <p:sldId id="707" r:id="rId20"/>
    <p:sldId id="708" r:id="rId21"/>
    <p:sldId id="709" r:id="rId22"/>
    <p:sldId id="710" r:id="rId23"/>
    <p:sldId id="711" r:id="rId24"/>
    <p:sldId id="712" r:id="rId25"/>
    <p:sldId id="713" r:id="rId26"/>
    <p:sldId id="716" r:id="rId27"/>
    <p:sldId id="717" r:id="rId28"/>
    <p:sldId id="718" r:id="rId29"/>
    <p:sldId id="719" r:id="rId30"/>
    <p:sldId id="721" r:id="rId31"/>
    <p:sldId id="722" r:id="rId32"/>
    <p:sldId id="723" r:id="rId33"/>
    <p:sldId id="724" r:id="rId34"/>
    <p:sldId id="726" r:id="rId35"/>
    <p:sldId id="727" r:id="rId36"/>
    <p:sldId id="728" r:id="rId37"/>
    <p:sldId id="730" r:id="rId38"/>
    <p:sldId id="731" r:id="rId39"/>
    <p:sldId id="732" r:id="rId40"/>
    <p:sldId id="733" r:id="rId41"/>
    <p:sldId id="734" r:id="rId42"/>
    <p:sldId id="735" r:id="rId43"/>
    <p:sldId id="737" r:id="rId44"/>
    <p:sldId id="738" r:id="rId45"/>
    <p:sldId id="739" r:id="rId46"/>
    <p:sldId id="740" r:id="rId47"/>
    <p:sldId id="742" r:id="rId48"/>
    <p:sldId id="743" r:id="rId49"/>
    <p:sldId id="744" r:id="rId50"/>
    <p:sldId id="745" r:id="rId51"/>
    <p:sldId id="747" r:id="rId52"/>
    <p:sldId id="748" r:id="rId53"/>
    <p:sldId id="749" r:id="rId54"/>
    <p:sldId id="751" r:id="rId55"/>
    <p:sldId id="752" r:id="rId56"/>
    <p:sldId id="753" r:id="rId57"/>
    <p:sldId id="755" r:id="rId58"/>
    <p:sldId id="756" r:id="rId59"/>
    <p:sldId id="757" r:id="rId60"/>
    <p:sldId id="759" r:id="rId61"/>
    <p:sldId id="760" r:id="rId62"/>
    <p:sldId id="761" r:id="rId63"/>
    <p:sldId id="763" r:id="rId64"/>
    <p:sldId id="764" r:id="rId65"/>
    <p:sldId id="765" r:id="rId66"/>
    <p:sldId id="767" r:id="rId67"/>
    <p:sldId id="768" r:id="rId68"/>
    <p:sldId id="769" r:id="rId69"/>
    <p:sldId id="770" r:id="rId70"/>
    <p:sldId id="661" r:id="rId7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540"/>
    <a:srgbClr val="B5CA8D"/>
    <a:srgbClr val="E6F5FA"/>
    <a:srgbClr val="DED7BC"/>
    <a:srgbClr val="C8E6F8"/>
    <a:srgbClr val="9E3C97"/>
    <a:srgbClr val="009BCC"/>
    <a:srgbClr val="95143B"/>
    <a:srgbClr val="4D740F"/>
    <a:srgbClr val="69941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6" autoAdjust="0"/>
    <p:restoredTop sz="99828" autoAdjust="0"/>
  </p:normalViewPr>
  <p:slideViewPr>
    <p:cSldViewPr snapToGrid="0" snapToObjects="1">
      <p:cViewPr varScale="1">
        <p:scale>
          <a:sx n="73" d="100"/>
          <a:sy n="73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2742" y="-120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47163"/>
            <a:ext cx="306228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l" defTabSz="922338" eaLnBrk="0" hangingPunct="0">
              <a:lnSpc>
                <a:spcPct val="100000"/>
              </a:lnSpc>
              <a:defRPr sz="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© 2006 Capgemini - All rights reserved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8113" y="9047163"/>
            <a:ext cx="30622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85000"/>
              </a:lnSpc>
              <a:defRPr sz="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3D7B3A3-6584-4A21-ABC7-554E1D6A1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8335963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278" tIns="46139" rIns="92278" bIns="46139" anchor="b"/>
          <a:lstStyle/>
          <a:p>
            <a:pPr defTabSz="922338" eaLnBrk="0" hangingPunct="0">
              <a:defRPr/>
            </a:pPr>
            <a:endParaRPr lang="en-GB" sz="800" b="0">
              <a:ea typeface="+mn-ea"/>
              <a:cs typeface="+mn-cs"/>
            </a:endParaRP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3973513" y="8829675"/>
            <a:ext cx="3036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278" tIns="46139" rIns="92278" bIns="46139" anchor="b"/>
          <a:lstStyle/>
          <a:p>
            <a:pPr algn="r" defTabSz="922338" eaLnBrk="0" hangingPunct="0">
              <a:defRPr/>
            </a:pPr>
            <a:endParaRPr lang="en-GB" sz="800">
              <a:ea typeface="+mn-ea"/>
              <a:cs typeface="+mn-cs"/>
            </a:endParaRPr>
          </a:p>
        </p:txBody>
      </p:sp>
      <p:sp>
        <p:nvSpPr>
          <p:cNvPr id="81929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6716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0088"/>
            <a:ext cx="4643438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1" name="Rectangle 9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l" defTabSz="922338" eaLnBrk="0" hangingPunct="0">
              <a:lnSpc>
                <a:spcPct val="100000"/>
              </a:lnSpc>
              <a:defRPr sz="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© 2006 Capgemini - All rights reserved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29675"/>
            <a:ext cx="3036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F2F3D9-AD3A-4CF7-956F-DC77BD9B350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46088" y="4451350"/>
            <a:ext cx="6170612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1" tIns="46146" rIns="92291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178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1" tIns="46146" rIns="92291" bIns="46146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85000"/>
              </a:lnSpc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2006 Capgemini - 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90000"/>
      </a:lnSpc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285750" indent="-95250" algn="l" rtl="0" eaLnBrk="0" fontAlgn="base" hangingPunct="0">
      <a:lnSpc>
        <a:spcPct val="90000"/>
      </a:lnSpc>
      <a:spcBef>
        <a:spcPct val="3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71500" indent="-95250" algn="l" rtl="0" eaLnBrk="0" fontAlgn="base" hangingPunct="0">
      <a:lnSpc>
        <a:spcPct val="90000"/>
      </a:lnSpc>
      <a:spcBef>
        <a:spcPct val="3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9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zh-CN" dirty="0" smtClean="0"/>
              <a:t>© 2006 Capgemini - All rights reserved</a:t>
            </a:r>
          </a:p>
        </p:txBody>
      </p:sp>
      <p:sp>
        <p:nvSpPr>
          <p:cNvPr id="20482" name="Rectangle 10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C09D54-30A8-4751-A112-21ABF254BD1A}" type="slidenum">
              <a:rPr lang="en-GB" altLang="zh-CN" smtClean="0"/>
              <a:pPr>
                <a:defRPr/>
              </a:pPr>
              <a:t>0</a:t>
            </a:fld>
            <a:endParaRPr lang="en-GB" altLang="zh-CN" dirty="0" smtClean="0"/>
          </a:p>
        </p:txBody>
      </p:sp>
      <p:sp>
        <p:nvSpPr>
          <p:cNvPr id="20483" name="Rectangle 9"/>
          <p:cNvSpPr txBox="1">
            <a:spLocks noGrp="1" noChangeArrowheads="1"/>
          </p:cNvSpPr>
          <p:nvPr/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GB" altLang="zh-CN" sz="1200" b="0" dirty="0">
                <a:latin typeface="Times New Roman" pitchFamily="18" charset="0"/>
              </a:rPr>
              <a:t>© 2006 Capgemini - All rights reserved</a:t>
            </a:r>
          </a:p>
        </p:txBody>
      </p:sp>
      <p:sp>
        <p:nvSpPr>
          <p:cNvPr id="20484" name="Rectangle 10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3BF378-BC63-4EA8-A767-D9691DD715E7}" type="slidenum">
              <a:rPr lang="en-GB" altLang="zh-CN" sz="1200" b="0">
                <a:latin typeface="Times New Roman" pitchFamily="18" charset="0"/>
              </a:rPr>
              <a:pPr algn="r"/>
              <a:t>0</a:t>
            </a:fld>
            <a:endParaRPr lang="en-GB" altLang="zh-CN" sz="1200" b="0" dirty="0">
              <a:latin typeface="Times New Roman" pitchFamily="18" charset="0"/>
            </a:endParaRPr>
          </a:p>
        </p:txBody>
      </p:sp>
      <p:sp>
        <p:nvSpPr>
          <p:cNvPr id="20485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ln/>
        </p:spPr>
      </p:sp>
      <p:sp>
        <p:nvSpPr>
          <p:cNvPr id="2048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  <a:noFill/>
          <a:ln/>
        </p:spPr>
        <p:txBody>
          <a:bodyPr lIns="91440" tIns="45720" rIns="91440" bIns="45720"/>
          <a:lstStyle/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Value entered is stored in variable ‘VARIABLE’</a:t>
            </a:r>
          </a:p>
          <a:p>
            <a:r>
              <a:rPr lang="en-US" smtClean="0"/>
              <a:t>Value of length ‘LENGTH’ is stored in variable ‘VARIABLE’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Text/data placed in column,row position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NOTES</a:t>
            </a:r>
          </a:p>
          <a:p>
            <a:r>
              <a:rPr lang="en-US" smtClean="0"/>
              <a:t>If the specified occurrence of substring cannot be found in string then 0 is returned.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NOTES</a:t>
            </a:r>
          </a:p>
          <a:p>
            <a:r>
              <a:rPr lang="en-US" smtClean="0"/>
              <a:t>The count is made on overlapping occurrences as a pattern match from each character in expression1</a:t>
            </a:r>
          </a:p>
          <a:p>
            <a:r>
              <a:rPr lang="en-US" smtClean="0"/>
              <a:t>This means that the string jjj occurs 3 times in the string jjjjj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NOTES</a:t>
            </a:r>
          </a:p>
          <a:p>
            <a:r>
              <a:rPr lang="en-US" smtClean="0"/>
              <a:t>The delimiter string may consist of more than 1 character</a:t>
            </a:r>
          </a:p>
          <a:p>
            <a:r>
              <a:rPr lang="en-US" smtClean="0"/>
              <a:t>If expression1 is a NULL string, then the function will return a value of 0</a:t>
            </a:r>
          </a:p>
          <a:p>
            <a:r>
              <a:rPr lang="en-US" smtClean="0"/>
              <a:t>The delimiter string may consist of any character, including system delimiters such as field marks or value marks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NOTES</a:t>
            </a:r>
          </a:p>
          <a:p>
            <a:r>
              <a:rPr lang="en-US" smtClean="0"/>
              <a:t>Non-alphabetic characters are ignored</a:t>
            </a:r>
          </a:p>
          <a:p>
            <a:r>
              <a:rPr lang="en-US" smtClean="0"/>
              <a:t>The function LOWCASE is synonymous with DOWNCASE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Next answer appears as prompt &amp; waits for input from user (due to “INPUT answer” in code)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9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zh-CN" smtClean="0"/>
              <a:t>© 2006 Capgemini - All rights reserved</a:t>
            </a:r>
          </a:p>
        </p:txBody>
      </p:sp>
      <p:sp>
        <p:nvSpPr>
          <p:cNvPr id="268290" name="Rectangle 10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CC58FA-F9E6-4C04-9514-56ED048B8023}" type="slidenum">
              <a:rPr lang="en-GB" altLang="zh-CN" smtClean="0"/>
              <a:pPr>
                <a:defRPr/>
              </a:pPr>
              <a:t>69</a:t>
            </a:fld>
            <a:endParaRPr lang="en-GB" altLang="zh-CN" smtClean="0"/>
          </a:p>
        </p:txBody>
      </p:sp>
      <p:sp>
        <p:nvSpPr>
          <p:cNvPr id="186371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01638" y="4408488"/>
            <a:ext cx="6207125" cy="41846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ghtbulb"/>
          <p:cNvPicPr>
            <a:picLocks noChangeAspect="1" noChangeArrowheads="1"/>
          </p:cNvPicPr>
          <p:nvPr userDrawn="1"/>
        </p:nvPicPr>
        <p:blipFill>
          <a:blip r:embed="rId2" cstate="print"/>
          <a:srcRect t="30475" b="27251"/>
          <a:stretch>
            <a:fillRect/>
          </a:stretch>
        </p:blipFill>
        <p:spPr bwMode="auto">
          <a:xfrm>
            <a:off x="-6350" y="1295400"/>
            <a:ext cx="9150350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8" descr="OK_Capgemin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3" y="368300"/>
            <a:ext cx="21590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16"/>
          <p:cNvSpPr>
            <a:spLocks/>
          </p:cNvSpPr>
          <p:nvPr/>
        </p:nvSpPr>
        <p:spPr bwMode="gray">
          <a:xfrm>
            <a:off x="0" y="1257300"/>
            <a:ext cx="9151938" cy="5129213"/>
          </a:xfrm>
          <a:custGeom>
            <a:avLst/>
            <a:gdLst/>
            <a:ahLst/>
            <a:cxnLst>
              <a:cxn ang="0">
                <a:pos x="624" y="2135"/>
              </a:cxn>
              <a:cxn ang="0">
                <a:pos x="715" y="2061"/>
              </a:cxn>
              <a:cxn ang="0">
                <a:pos x="805" y="1993"/>
              </a:cxn>
              <a:cxn ang="0">
                <a:pos x="898" y="1930"/>
              </a:cxn>
              <a:cxn ang="0">
                <a:pos x="993" y="1870"/>
              </a:cxn>
              <a:cxn ang="0">
                <a:pos x="1089" y="1816"/>
              </a:cxn>
              <a:cxn ang="0">
                <a:pos x="1285" y="1719"/>
              </a:cxn>
              <a:cxn ang="0">
                <a:pos x="1485" y="1634"/>
              </a:cxn>
              <a:cxn ang="0">
                <a:pos x="1693" y="1560"/>
              </a:cxn>
              <a:cxn ang="0">
                <a:pos x="1904" y="1495"/>
              </a:cxn>
              <a:cxn ang="0">
                <a:pos x="2118" y="1434"/>
              </a:cxn>
              <a:cxn ang="0">
                <a:pos x="2229" y="1406"/>
              </a:cxn>
              <a:cxn ang="0">
                <a:pos x="2475" y="1348"/>
              </a:cxn>
              <a:cxn ang="0">
                <a:pos x="2720" y="1295"/>
              </a:cxn>
              <a:cxn ang="0">
                <a:pos x="3205" y="1200"/>
              </a:cxn>
              <a:cxn ang="0">
                <a:pos x="3198" y="1200"/>
              </a:cxn>
              <a:cxn ang="0">
                <a:pos x="3929" y="1048"/>
              </a:cxn>
              <a:cxn ang="0">
                <a:pos x="4229" y="977"/>
              </a:cxn>
              <a:cxn ang="0">
                <a:pos x="4409" y="928"/>
              </a:cxn>
              <a:cxn ang="0">
                <a:pos x="4573" y="876"/>
              </a:cxn>
              <a:cxn ang="0">
                <a:pos x="4725" y="820"/>
              </a:cxn>
              <a:cxn ang="0">
                <a:pos x="4867" y="757"/>
              </a:cxn>
              <a:cxn ang="0">
                <a:pos x="5000" y="686"/>
              </a:cxn>
              <a:cxn ang="0">
                <a:pos x="5125" y="605"/>
              </a:cxn>
              <a:cxn ang="0">
                <a:pos x="5245" y="513"/>
              </a:cxn>
              <a:cxn ang="0">
                <a:pos x="5362" y="408"/>
              </a:cxn>
              <a:cxn ang="0">
                <a:pos x="5475" y="289"/>
              </a:cxn>
              <a:cxn ang="0">
                <a:pos x="5587" y="153"/>
              </a:cxn>
              <a:cxn ang="0">
                <a:pos x="5697" y="3"/>
              </a:cxn>
              <a:cxn ang="0">
                <a:pos x="0" y="3231"/>
              </a:cxn>
              <a:cxn ang="0">
                <a:pos x="20" y="3231"/>
              </a:cxn>
              <a:cxn ang="0">
                <a:pos x="55" y="3063"/>
              </a:cxn>
              <a:cxn ang="0">
                <a:pos x="102" y="2901"/>
              </a:cxn>
              <a:cxn ang="0">
                <a:pos x="124" y="2845"/>
              </a:cxn>
              <a:cxn ang="0">
                <a:pos x="169" y="2739"/>
              </a:cxn>
              <a:cxn ang="0">
                <a:pos x="220" y="2634"/>
              </a:cxn>
              <a:cxn ang="0">
                <a:pos x="278" y="2536"/>
              </a:cxn>
              <a:cxn ang="0">
                <a:pos x="342" y="2439"/>
              </a:cxn>
              <a:cxn ang="0">
                <a:pos x="415" y="2347"/>
              </a:cxn>
              <a:cxn ang="0">
                <a:pos x="493" y="2258"/>
              </a:cxn>
              <a:cxn ang="0">
                <a:pos x="578" y="2176"/>
              </a:cxn>
              <a:cxn ang="0">
                <a:pos x="624" y="2135"/>
              </a:cxn>
            </a:cxnLst>
            <a:rect l="0" t="0" r="r" b="b"/>
            <a:pathLst>
              <a:path w="5697" h="3231">
                <a:moveTo>
                  <a:pt x="624" y="2135"/>
                </a:moveTo>
                <a:lnTo>
                  <a:pt x="624" y="2135"/>
                </a:lnTo>
                <a:lnTo>
                  <a:pt x="669" y="2098"/>
                </a:lnTo>
                <a:lnTo>
                  <a:pt x="715" y="2061"/>
                </a:lnTo>
                <a:lnTo>
                  <a:pt x="760" y="2026"/>
                </a:lnTo>
                <a:lnTo>
                  <a:pt x="805" y="1993"/>
                </a:lnTo>
                <a:lnTo>
                  <a:pt x="853" y="1961"/>
                </a:lnTo>
                <a:lnTo>
                  <a:pt x="898" y="1930"/>
                </a:lnTo>
                <a:lnTo>
                  <a:pt x="945" y="1900"/>
                </a:lnTo>
                <a:lnTo>
                  <a:pt x="993" y="1870"/>
                </a:lnTo>
                <a:lnTo>
                  <a:pt x="1042" y="1842"/>
                </a:lnTo>
                <a:lnTo>
                  <a:pt x="1089" y="1816"/>
                </a:lnTo>
                <a:lnTo>
                  <a:pt x="1185" y="1764"/>
                </a:lnTo>
                <a:lnTo>
                  <a:pt x="1285" y="1719"/>
                </a:lnTo>
                <a:lnTo>
                  <a:pt x="1385" y="1674"/>
                </a:lnTo>
                <a:lnTo>
                  <a:pt x="1485" y="1634"/>
                </a:lnTo>
                <a:lnTo>
                  <a:pt x="1589" y="1596"/>
                </a:lnTo>
                <a:lnTo>
                  <a:pt x="1693" y="1560"/>
                </a:lnTo>
                <a:lnTo>
                  <a:pt x="1798" y="1527"/>
                </a:lnTo>
                <a:lnTo>
                  <a:pt x="1904" y="1495"/>
                </a:lnTo>
                <a:lnTo>
                  <a:pt x="2011" y="1465"/>
                </a:lnTo>
                <a:lnTo>
                  <a:pt x="2118" y="1434"/>
                </a:lnTo>
                <a:lnTo>
                  <a:pt x="2229" y="1406"/>
                </a:lnTo>
                <a:lnTo>
                  <a:pt x="2229" y="1406"/>
                </a:lnTo>
                <a:lnTo>
                  <a:pt x="2351" y="1376"/>
                </a:lnTo>
                <a:lnTo>
                  <a:pt x="2475" y="1348"/>
                </a:lnTo>
                <a:lnTo>
                  <a:pt x="2596" y="1320"/>
                </a:lnTo>
                <a:lnTo>
                  <a:pt x="2720" y="1295"/>
                </a:lnTo>
                <a:lnTo>
                  <a:pt x="2964" y="1246"/>
                </a:lnTo>
                <a:lnTo>
                  <a:pt x="3205" y="1200"/>
                </a:lnTo>
                <a:lnTo>
                  <a:pt x="3198" y="1200"/>
                </a:lnTo>
                <a:lnTo>
                  <a:pt x="3198" y="1200"/>
                </a:lnTo>
                <a:lnTo>
                  <a:pt x="3705" y="1096"/>
                </a:lnTo>
                <a:lnTo>
                  <a:pt x="3929" y="1048"/>
                </a:lnTo>
                <a:lnTo>
                  <a:pt x="4133" y="1003"/>
                </a:lnTo>
                <a:lnTo>
                  <a:pt x="4229" y="977"/>
                </a:lnTo>
                <a:lnTo>
                  <a:pt x="4320" y="953"/>
                </a:lnTo>
                <a:lnTo>
                  <a:pt x="4409" y="928"/>
                </a:lnTo>
                <a:lnTo>
                  <a:pt x="4493" y="904"/>
                </a:lnTo>
                <a:lnTo>
                  <a:pt x="4573" y="876"/>
                </a:lnTo>
                <a:lnTo>
                  <a:pt x="4651" y="848"/>
                </a:lnTo>
                <a:lnTo>
                  <a:pt x="4725" y="820"/>
                </a:lnTo>
                <a:lnTo>
                  <a:pt x="4798" y="789"/>
                </a:lnTo>
                <a:lnTo>
                  <a:pt x="4867" y="757"/>
                </a:lnTo>
                <a:lnTo>
                  <a:pt x="4935" y="721"/>
                </a:lnTo>
                <a:lnTo>
                  <a:pt x="5000" y="686"/>
                </a:lnTo>
                <a:lnTo>
                  <a:pt x="5064" y="647"/>
                </a:lnTo>
                <a:lnTo>
                  <a:pt x="5125" y="605"/>
                </a:lnTo>
                <a:lnTo>
                  <a:pt x="5187" y="561"/>
                </a:lnTo>
                <a:lnTo>
                  <a:pt x="5245" y="513"/>
                </a:lnTo>
                <a:lnTo>
                  <a:pt x="5304" y="462"/>
                </a:lnTo>
                <a:lnTo>
                  <a:pt x="5362" y="408"/>
                </a:lnTo>
                <a:lnTo>
                  <a:pt x="5418" y="351"/>
                </a:lnTo>
                <a:lnTo>
                  <a:pt x="5475" y="289"/>
                </a:lnTo>
                <a:lnTo>
                  <a:pt x="5531" y="222"/>
                </a:lnTo>
                <a:lnTo>
                  <a:pt x="5587" y="153"/>
                </a:lnTo>
                <a:lnTo>
                  <a:pt x="5644" y="80"/>
                </a:lnTo>
                <a:lnTo>
                  <a:pt x="5697" y="3"/>
                </a:lnTo>
                <a:lnTo>
                  <a:pt x="0" y="0"/>
                </a:lnTo>
                <a:lnTo>
                  <a:pt x="0" y="3231"/>
                </a:lnTo>
                <a:lnTo>
                  <a:pt x="20" y="3231"/>
                </a:lnTo>
                <a:lnTo>
                  <a:pt x="20" y="3231"/>
                </a:lnTo>
                <a:lnTo>
                  <a:pt x="35" y="3149"/>
                </a:lnTo>
                <a:lnTo>
                  <a:pt x="55" y="3063"/>
                </a:lnTo>
                <a:lnTo>
                  <a:pt x="76" y="2983"/>
                </a:lnTo>
                <a:lnTo>
                  <a:pt x="102" y="2901"/>
                </a:lnTo>
                <a:lnTo>
                  <a:pt x="102" y="2901"/>
                </a:lnTo>
                <a:lnTo>
                  <a:pt x="124" y="2845"/>
                </a:lnTo>
                <a:lnTo>
                  <a:pt x="145" y="2791"/>
                </a:lnTo>
                <a:lnTo>
                  <a:pt x="169" y="2739"/>
                </a:lnTo>
                <a:lnTo>
                  <a:pt x="193" y="2686"/>
                </a:lnTo>
                <a:lnTo>
                  <a:pt x="220" y="2634"/>
                </a:lnTo>
                <a:lnTo>
                  <a:pt x="247" y="2586"/>
                </a:lnTo>
                <a:lnTo>
                  <a:pt x="278" y="2536"/>
                </a:lnTo>
                <a:lnTo>
                  <a:pt x="309" y="2487"/>
                </a:lnTo>
                <a:lnTo>
                  <a:pt x="342" y="2439"/>
                </a:lnTo>
                <a:lnTo>
                  <a:pt x="378" y="2392"/>
                </a:lnTo>
                <a:lnTo>
                  <a:pt x="415" y="2347"/>
                </a:lnTo>
                <a:lnTo>
                  <a:pt x="453" y="2303"/>
                </a:lnTo>
                <a:lnTo>
                  <a:pt x="493" y="2258"/>
                </a:lnTo>
                <a:lnTo>
                  <a:pt x="535" y="2217"/>
                </a:lnTo>
                <a:lnTo>
                  <a:pt x="578" y="2176"/>
                </a:lnTo>
                <a:lnTo>
                  <a:pt x="624" y="2135"/>
                </a:lnTo>
                <a:lnTo>
                  <a:pt x="624" y="21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117"/>
          <p:cNvSpPr>
            <a:spLocks noChangeArrowheads="1"/>
          </p:cNvSpPr>
          <p:nvPr/>
        </p:nvSpPr>
        <p:spPr bwMode="gray">
          <a:xfrm>
            <a:off x="0" y="6386513"/>
            <a:ext cx="9144000" cy="4714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" name="Oval 118"/>
          <p:cNvSpPr>
            <a:spLocks noChangeArrowheads="1"/>
          </p:cNvSpPr>
          <p:nvPr/>
        </p:nvSpPr>
        <p:spPr bwMode="gray">
          <a:xfrm>
            <a:off x="7808913" y="5943600"/>
            <a:ext cx="914400" cy="914400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9" name="Picture 119" descr="CBE_CMJ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7877175" y="6010275"/>
            <a:ext cx="768350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0" descr="Untitled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5053013" y="6564313"/>
            <a:ext cx="2760662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0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501775"/>
            <a:ext cx="8391525" cy="1038225"/>
          </a:xfrm>
        </p:spPr>
        <p:txBody>
          <a:bodyPr lIns="685800" tIns="91440" bIns="91440" anchor="b">
            <a:spAutoFit/>
          </a:bodyPr>
          <a:lstStyle>
            <a:lvl1pPr fontAlgn="t">
              <a:spcAft>
                <a:spcPct val="20000"/>
              </a:spcAft>
              <a:defRPr sz="2800"/>
            </a:lvl1pPr>
          </a:lstStyle>
          <a:p>
            <a:r>
              <a:rPr lang="fr-FR" altLang="en-US"/>
              <a:t>Main Title</a:t>
            </a:r>
            <a:br>
              <a:rPr lang="fr-FR" altLang="en-US"/>
            </a:br>
            <a:r>
              <a:rPr lang="fr-FR" altLang="en-US"/>
              <a:t>(Arial narrow, </a:t>
            </a:r>
            <a:r>
              <a:rPr lang="en-US" altLang="en-US"/>
              <a:t>28</a:t>
            </a:r>
            <a:r>
              <a:rPr lang="fr-FR" altLang="en-US"/>
              <a:t>pt -Maximum 2 lines)</a:t>
            </a:r>
            <a:endParaRPr lang="fr-FR"/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576513"/>
            <a:ext cx="5367338" cy="788987"/>
          </a:xfrm>
        </p:spPr>
        <p:txBody>
          <a:bodyPr lIns="685800" tIns="91440" bIns="91440">
            <a:spAutoFit/>
          </a:bodyPr>
          <a:lstStyle>
            <a:lvl1pPr>
              <a:buClrTx/>
              <a:buFontTx/>
              <a:buNone/>
              <a:defRPr b="1">
                <a:latin typeface="Arial Narrow" pitchFamily="34" charset="0"/>
              </a:defRPr>
            </a:lvl1pPr>
          </a:lstStyle>
          <a:p>
            <a:r>
              <a:rPr lang="fr-FR" altLang="en-US"/>
              <a:t>Sub-title (date, name)</a:t>
            </a:r>
          </a:p>
          <a:p>
            <a:r>
              <a:rPr lang="fr-FR" altLang="en-US"/>
              <a:t>Arial</a:t>
            </a:r>
            <a:r>
              <a:rPr lang="en-US" altLang="en-US"/>
              <a:t> Narrow, M</a:t>
            </a:r>
            <a:r>
              <a:rPr lang="fr-FR" altLang="en-US"/>
              <a:t>aximum 2 lines</a:t>
            </a:r>
            <a:endParaRPr lang="fr-FR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AA3A2-CAE0-40E6-8C9F-72E81B44A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0213" y="136525"/>
            <a:ext cx="2178050" cy="5989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4475" y="136525"/>
            <a:ext cx="6383338" cy="5989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11788-64A3-44B8-8030-DF2A366D5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" y="136525"/>
            <a:ext cx="8713788" cy="549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4475" y="1265238"/>
            <a:ext cx="8713788" cy="48609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95784-1BCD-4494-A041-009CEFD61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EB340-1270-485C-B614-5F4BDDA044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" y="136525"/>
            <a:ext cx="8713788" cy="549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244475" y="1265238"/>
            <a:ext cx="8713788" cy="48609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101B1-43A3-4F68-8FF5-89B2485841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44475" y="136525"/>
            <a:ext cx="8713788" cy="5989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20149-1A45-4B74-8394-ADAF57253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2FC40-BA65-4A86-8DAC-7CB6940827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280CA-6467-46D3-8E6D-78E96455C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475" y="1265238"/>
            <a:ext cx="4279900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6775" y="1265238"/>
            <a:ext cx="4281488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3D6B4-98C0-48FC-92BE-3509B600C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8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565F7-0839-4A7B-B3CC-C8DD0CD20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81CC5-53B3-4CEB-A21C-A6B122A25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B3B4D-6A6E-4577-80C0-9AEB1A69B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7F39-586C-4F30-91CC-44F2D51FF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26F6-A79F-44C9-9D70-349132F84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7" name="Rectangle 10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7050" y="6686550"/>
            <a:ext cx="1836738" cy="1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000" tIns="0" rIns="4572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800" b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5159" name="Rectangle 10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69350" y="6673850"/>
            <a:ext cx="23812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000" tIns="0" rIns="4572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10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A7989BE-E6B4-474D-BF76-99F91247D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5138" name="Line 82"/>
          <p:cNvSpPr>
            <a:spLocks noChangeShapeType="1"/>
          </p:cNvSpPr>
          <p:nvPr/>
        </p:nvSpPr>
        <p:spPr bwMode="auto">
          <a:xfrm>
            <a:off x="1588" y="776288"/>
            <a:ext cx="9142412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30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4475" y="136525"/>
            <a:ext cx="87137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1" name="Rectangle 13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475" y="1265238"/>
            <a:ext cx="8713788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pic>
        <p:nvPicPr>
          <p:cNvPr id="1032" name="Picture 138" descr="OK_Capgemini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750" y="6392863"/>
            <a:ext cx="14398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6" r:id="rId3"/>
    <p:sldLayoutId id="2147483665" r:id="rId4"/>
    <p:sldLayoutId id="2147483664" r:id="rId5"/>
    <p:sldLayoutId id="2147483663" r:id="rId6"/>
    <p:sldLayoutId id="2147483662" r:id="rId7"/>
    <p:sldLayoutId id="2147483661" r:id="rId8"/>
    <p:sldLayoutId id="2147483660" r:id="rId9"/>
    <p:sldLayoutId id="2147483659" r:id="rId10"/>
    <p:sldLayoutId id="2147483658" r:id="rId11"/>
    <p:sldLayoutId id="2147483657" r:id="rId12"/>
    <p:sldLayoutId id="2147483656" r:id="rId13"/>
    <p:sldLayoutId id="2147483655" r:id="rId14"/>
    <p:sldLayoutId id="2147483654" r:id="rId15"/>
  </p:sldLayoutIdLst>
  <p:transition>
    <p:wipe dir="r"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chemeClr val="accent2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63513" indent="-161925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44488" indent="-17938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3pPr>
      <a:lvl4pPr marL="525463" indent="-17938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Symbol" pitchFamily="18" charset="2"/>
        <a:buChar char="-"/>
        <a:defRPr sz="1400">
          <a:solidFill>
            <a:schemeClr val="tx1"/>
          </a:solidFill>
          <a:latin typeface="+mn-lt"/>
        </a:defRPr>
      </a:lvl4pPr>
      <a:lvl5pPr marL="6873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1445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16017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0589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5161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2014935"/>
            <a:ext cx="8391525" cy="615553"/>
          </a:xfrm>
        </p:spPr>
        <p:txBody>
          <a:bodyPr/>
          <a:lstStyle/>
          <a:p>
            <a:r>
              <a:rPr lang="en-US" altLang="zh-CN" dirty="0" err="1" smtClean="0">
                <a:ea typeface="宋体" charset="-122"/>
              </a:rPr>
              <a:t>Infobasic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1945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0" y="2795588"/>
            <a:ext cx="5367338" cy="461665"/>
          </a:xfrm>
        </p:spPr>
        <p:txBody>
          <a:bodyPr/>
          <a:lstStyle/>
          <a:p>
            <a:pPr marL="0" indent="0"/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PRINT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Prints the value of variable or text</a:t>
            </a:r>
          </a:p>
          <a:p>
            <a:pPr eaLnBrk="1" hangingPunct="1"/>
            <a:r>
              <a:rPr lang="en-US" smtClean="0"/>
              <a:t>Used in conjunction with INPUT statement that prompts user input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PRINT @(COLUMN,ROW): TEXT/VARIABLE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Difference</a:t>
            </a:r>
          </a:p>
        </p:txBody>
      </p:sp>
      <p:graphicFrame>
        <p:nvGraphicFramePr>
          <p:cNvPr id="427035" name="Group 27"/>
          <p:cNvGraphicFramePr>
            <a:graphicFrameLocks noGrp="1"/>
          </p:cNvGraphicFramePr>
          <p:nvPr/>
        </p:nvGraphicFramePr>
        <p:xfrm>
          <a:off x="1595438" y="1668463"/>
          <a:ext cx="6053137" cy="1399540"/>
        </p:xfrm>
        <a:graphic>
          <a:graphicData uri="http://schemas.openxmlformats.org/drawingml/2006/table">
            <a:tbl>
              <a:tblPr/>
              <a:tblGrid>
                <a:gridCol w="3027362"/>
                <a:gridCol w="3025775"/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PRINT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CRT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Used in both database and jShell prompt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Used 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jShell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 prompt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</a:t>
            </a:r>
          </a:p>
          <a:p>
            <a:pPr lvl="1" eaLnBrk="1" hangingPunct="1"/>
            <a:r>
              <a:rPr lang="en-US" smtClean="0"/>
              <a:t>To receive an input of Customers no. and age</a:t>
            </a:r>
          </a:p>
          <a:p>
            <a:pPr lvl="1" eaLnBrk="1" hangingPunct="1"/>
            <a:r>
              <a:rPr lang="en-US" smtClean="0"/>
              <a:t>To print the input Customer no. and age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6245" y="1175657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receive input and to print data, using INPUT and PRINT functions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840" r="16667" b="10541"/>
          <a:stretch>
            <a:fillRect/>
          </a:stretch>
        </p:blipFill>
        <p:spPr bwMode="auto">
          <a:xfrm>
            <a:off x="1710277" y="1959700"/>
            <a:ext cx="6035994" cy="429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Accepts data if the response to INPUT statement is to be given without entering input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DATA expr1,expr2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Where,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expr1 &amp; expr2 may evaluate to any data type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Each comma separated expression will be viewed as one line of terminal input i.e. expr1 &amp; expr2 can contain expressions within itself (,expression …)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Example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Input: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DATA "Y", "N", "CONTINUE" ;* stack input for prog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EXECUTE "PROGRAM1" ;* execute the program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Output: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PROGRAM1 is executed &amp; its output is displayed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</a:t>
            </a:r>
          </a:p>
          <a:p>
            <a:pPr lvl="1" eaLnBrk="1" hangingPunct="1"/>
            <a:r>
              <a:rPr lang="en-US" smtClean="0"/>
              <a:t>To initialize variable</a:t>
            </a:r>
          </a:p>
          <a:p>
            <a:pPr lvl="1" eaLnBrk="1" hangingPunct="1"/>
            <a:r>
              <a:rPr lang="en-US" smtClean="0"/>
              <a:t>To assign it to variable available in INPUT statement</a:t>
            </a:r>
          </a:p>
          <a:p>
            <a:pPr lvl="1" eaLnBrk="1" hangingPunct="1"/>
            <a:r>
              <a:rPr lang="en-US" smtClean="0"/>
              <a:t>To print the data using variables of INPUT statement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5000" r="38622" b="15954"/>
          <a:stretch>
            <a:fillRect/>
          </a:stretch>
        </p:blipFill>
        <p:spPr bwMode="auto">
          <a:xfrm>
            <a:off x="2409824" y="1305605"/>
            <a:ext cx="4866187" cy="480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Uninitialized Variable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0119" y="120178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If a variable is not assigned </a:t>
            </a:r>
            <a:r>
              <a:rPr lang="en-US" dirty="0" smtClean="0"/>
              <a:t>with value, it takes a default value as zero.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25160" r="27083" b="13960"/>
          <a:stretch>
            <a:fillRect/>
          </a:stretch>
        </p:blipFill>
        <p:spPr bwMode="auto">
          <a:xfrm>
            <a:off x="1733549" y="1768655"/>
            <a:ext cx="5111387" cy="443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868" y="1685109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Calculates the length of the supplied expression</a:t>
            </a:r>
          </a:p>
          <a:p>
            <a:pPr eaLnBrk="1" hangingPunct="1"/>
            <a:r>
              <a:rPr lang="en-US" dirty="0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LEN(expression)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Where,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	expression can evaluate to any type and the function will convert it to a string automatically</a:t>
            </a:r>
          </a:p>
          <a:p>
            <a:pPr eaLnBrk="1" hangingPunct="1"/>
            <a:endParaRPr lang="en-US" dirty="0" smtClean="0"/>
          </a:p>
          <a:p>
            <a:pPr lvl="1" eaLnBrk="1" hangingPunct="1">
              <a:buFont typeface="Trebuchet MS" pitchFamily="34" charset="0"/>
              <a:buNone/>
            </a:pPr>
            <a:endParaRPr lang="en-US" dirty="0" smtClean="0"/>
          </a:p>
          <a:p>
            <a:pPr lvl="1" eaLnBrk="1" hangingPunct="1">
              <a:buFont typeface="Trebuchet MS" pitchFamily="34" charset="0"/>
              <a:buNone/>
            </a:pPr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At the end of this session, participants will</a:t>
            </a:r>
          </a:p>
          <a:p>
            <a:pPr lvl="1" eaLnBrk="1" hangingPunct="1"/>
            <a:r>
              <a:rPr lang="en-US" smtClean="0"/>
              <a:t>Appreciate features of Built-in Functions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491" y="1071154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Input: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		Lengths = LEN(Values)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		PRINT Lengths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Output</a:t>
            </a:r>
            <a:r>
              <a:rPr lang="en-US" dirty="0" smtClean="0"/>
              <a:t>: 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dirty="0" smtClean="0"/>
              <a:t>		6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5320" t="33333" r="35417" b="16524"/>
          <a:stretch>
            <a:fillRect/>
          </a:stretch>
        </p:blipFill>
        <p:spPr bwMode="auto">
          <a:xfrm>
            <a:off x="2177287" y="2917369"/>
            <a:ext cx="5098733" cy="326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INDEX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Returns the starting position of specific occurrence of a substring within a string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INDEX(string,substring,occurrence)</a:t>
            </a:r>
          </a:p>
          <a:p>
            <a:pPr eaLnBrk="1" hangingPunct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992188" y="3148149"/>
            <a:ext cx="5865812" cy="289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sz="1600" b="0" dirty="0" smtClean="0"/>
              <a:t>Example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Input: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</a:t>
            </a:r>
            <a:r>
              <a:rPr lang="en-US" sz="1600" b="0" dirty="0" err="1" smtClean="0"/>
              <a:t>ABet</a:t>
            </a:r>
            <a:r>
              <a:rPr lang="en-US" sz="1600" b="0" dirty="0" smtClean="0"/>
              <a:t> = "</a:t>
            </a:r>
            <a:r>
              <a:rPr lang="en-US" sz="1600" b="0" dirty="0" err="1" smtClean="0"/>
              <a:t>abcdefghijklmnopqrstuvwxyzabc</a:t>
            </a:r>
            <a:r>
              <a:rPr lang="en-US" sz="1600" b="0" dirty="0" smtClean="0"/>
              <a:t>"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PRINT INDEX(</a:t>
            </a:r>
            <a:r>
              <a:rPr lang="en-US" sz="1600" b="0" dirty="0" err="1" smtClean="0"/>
              <a:t>ABet</a:t>
            </a:r>
            <a:r>
              <a:rPr lang="en-US" sz="1600" b="0" dirty="0" smtClean="0"/>
              <a:t>, "a", 1)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PRINT INDEX(</a:t>
            </a:r>
            <a:r>
              <a:rPr lang="en-US" sz="1600" b="0" dirty="0" err="1" smtClean="0"/>
              <a:t>ABet</a:t>
            </a:r>
            <a:r>
              <a:rPr lang="en-US" sz="1600" b="0" dirty="0" smtClean="0"/>
              <a:t>, "a", 2)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PRINT INDEX(</a:t>
            </a:r>
            <a:r>
              <a:rPr lang="en-US" sz="1600" b="0" dirty="0" err="1" smtClean="0"/>
              <a:t>ABet</a:t>
            </a:r>
            <a:r>
              <a:rPr lang="en-US" sz="1600" b="0" dirty="0" smtClean="0"/>
              <a:t>, "</a:t>
            </a:r>
            <a:r>
              <a:rPr lang="en-US" sz="1600" b="0" dirty="0" err="1" smtClean="0"/>
              <a:t>jkl</a:t>
            </a:r>
            <a:r>
              <a:rPr lang="en-US" sz="1600" b="0" dirty="0" smtClean="0"/>
              <a:t>", 1)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Output: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1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27</a:t>
            </a:r>
          </a:p>
          <a:p>
            <a:pPr lvl="1" eaLnBrk="1" hangingPunct="1">
              <a:lnSpc>
                <a:spcPct val="115000"/>
              </a:lnSpc>
              <a:buFont typeface="Trebuchet MS" pitchFamily="34" charset="0"/>
              <a:buNone/>
            </a:pPr>
            <a:r>
              <a:rPr lang="en-US" sz="1600" b="0" dirty="0" smtClean="0"/>
              <a:t>	10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INDEX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5481" t="32194" r="44551" b="13105"/>
          <a:stretch>
            <a:fillRect/>
          </a:stretch>
        </p:blipFill>
        <p:spPr bwMode="auto">
          <a:xfrm>
            <a:off x="2087744" y="1592262"/>
            <a:ext cx="5031513" cy="453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COUNT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Counts the occurrence of a character in a string/variable/record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COUNT(expression1, expression2)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Where, 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Both expression1 and expression2 may evaluate to any data type but logically they will evaluate to character strings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2411" y="3749040"/>
            <a:ext cx="72237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b="0" dirty="0" smtClean="0"/>
              <a:t>Example</a:t>
            </a:r>
            <a:r>
              <a:rPr lang="en-US" sz="1600" b="0" dirty="0" smtClean="0"/>
              <a:t>:</a:t>
            </a:r>
          </a:p>
          <a:p>
            <a:pPr eaLnBrk="1" hangingPunct="1"/>
            <a:endParaRPr lang="en-US" sz="1600" b="0" dirty="0" smtClean="0"/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Input: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Calc = "56 * 23 / 45 * 12"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</a:t>
            </a:r>
            <a:r>
              <a:rPr lang="en-US" sz="1600" b="0" dirty="0" smtClean="0"/>
              <a:t>PRINT "There </a:t>
            </a:r>
            <a:r>
              <a:rPr lang="en-US" sz="1600" b="0" dirty="0" smtClean="0"/>
              <a:t>are ":COUNT(Calc, "*"):" multiplications</a:t>
            </a:r>
            <a:r>
              <a:rPr lang="en-US" sz="1600" b="0" dirty="0" smtClean="0"/>
              <a:t>“</a:t>
            </a:r>
          </a:p>
          <a:p>
            <a:pPr lvl="1" eaLnBrk="1" hangingPunct="1">
              <a:buFont typeface="Trebuchet MS" pitchFamily="34" charset="0"/>
              <a:buNone/>
            </a:pPr>
            <a:endParaRPr lang="en-US" sz="1600" b="0" dirty="0" smtClean="0"/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Output: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There are 2 multiplications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4840" r="35096" b="15100"/>
          <a:stretch>
            <a:fillRect/>
          </a:stretch>
        </p:blipFill>
        <p:spPr bwMode="auto">
          <a:xfrm>
            <a:off x="1435008" y="1408884"/>
            <a:ext cx="5266237" cy="465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Workshop</a:t>
            </a:r>
            <a:endParaRPr lang="en-US" dirty="0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</a:t>
            </a:r>
          </a:p>
          <a:p>
            <a:pPr lvl="1" eaLnBrk="1" hangingPunct="1"/>
            <a:r>
              <a:rPr lang="en-US" dirty="0" smtClean="0"/>
              <a:t>To count the occurrence of character </a:t>
            </a:r>
            <a:r>
              <a:rPr lang="en-US" dirty="0" smtClean="0"/>
              <a:t>‘I’ </a:t>
            </a:r>
            <a:r>
              <a:rPr lang="en-US" dirty="0" smtClean="0"/>
              <a:t>in the word </a:t>
            </a:r>
            <a:r>
              <a:rPr lang="en-US" dirty="0" smtClean="0"/>
              <a:t>‘</a:t>
            </a:r>
            <a:r>
              <a:rPr lang="en-US" dirty="0" smtClean="0"/>
              <a:t>CAPGEMINI</a:t>
            </a:r>
            <a:r>
              <a:rPr lang="en-US" dirty="0" smtClean="0"/>
              <a:t>’</a:t>
            </a:r>
            <a:endParaRPr lang="en-US" dirty="0" smtClean="0"/>
          </a:p>
          <a:p>
            <a:pPr lvl="1" eaLnBrk="1" hangingPunct="1"/>
            <a:r>
              <a:rPr lang="en-US" dirty="0" smtClean="0"/>
              <a:t>To find the length of the word </a:t>
            </a:r>
            <a:r>
              <a:rPr lang="en-US" dirty="0" smtClean="0"/>
              <a:t>‘</a:t>
            </a:r>
            <a:r>
              <a:rPr lang="en-US" dirty="0" smtClean="0"/>
              <a:t>CAPGEMINI</a:t>
            </a:r>
            <a:r>
              <a:rPr lang="en-US" dirty="0" smtClean="0"/>
              <a:t>’</a:t>
            </a:r>
            <a:endParaRPr lang="en-US" dirty="0" smtClean="0"/>
          </a:p>
          <a:p>
            <a:pPr lvl="1" eaLnBrk="1" hangingPunct="1"/>
            <a:r>
              <a:rPr lang="en-US" dirty="0" smtClean="0"/>
              <a:t>To find the 2</a:t>
            </a:r>
            <a:r>
              <a:rPr lang="en-US" baseline="30000" dirty="0" smtClean="0"/>
              <a:t>nd</a:t>
            </a:r>
            <a:r>
              <a:rPr lang="en-US" dirty="0" smtClean="0"/>
              <a:t> occurrence of </a:t>
            </a:r>
            <a:r>
              <a:rPr lang="en-US" dirty="0" smtClean="0"/>
              <a:t>‘I’ </a:t>
            </a:r>
            <a:r>
              <a:rPr lang="en-US" dirty="0" smtClean="0"/>
              <a:t>in the word </a:t>
            </a:r>
            <a:r>
              <a:rPr lang="en-US" dirty="0" smtClean="0"/>
              <a:t>‘</a:t>
            </a:r>
            <a:r>
              <a:rPr lang="en-US" dirty="0" smtClean="0"/>
              <a:t>CAPGEMINI</a:t>
            </a:r>
            <a:r>
              <a:rPr lang="en-US" dirty="0" smtClean="0"/>
              <a:t>’</a:t>
            </a:r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DCOUNT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marL="419100" indent="-419100" eaLnBrk="1" hangingPunct="1"/>
            <a:r>
              <a:rPr lang="en-US" smtClean="0"/>
              <a:t>Counts the occurrence of delimiters in a string/variable/record</a:t>
            </a:r>
          </a:p>
          <a:p>
            <a:pPr marL="419100" indent="-419100" eaLnBrk="1" hangingPunct="1"/>
            <a:r>
              <a:rPr lang="en-US" smtClean="0"/>
              <a:t>Syntax:</a:t>
            </a:r>
          </a:p>
          <a:p>
            <a:pPr marL="838200" lvl="1" indent="-381000" eaLnBrk="1" hangingPunct="1">
              <a:buFont typeface="Trebuchet MS" pitchFamily="34" charset="0"/>
              <a:buNone/>
            </a:pPr>
            <a:r>
              <a:rPr lang="en-US" smtClean="0"/>
              <a:t>	DCOUNT(expression1, expression2)</a:t>
            </a:r>
          </a:p>
          <a:p>
            <a:pPr marL="838200" lvl="1" indent="-381000" eaLnBrk="1" hangingPunct="1">
              <a:buFont typeface="Trebuchet MS" pitchFamily="34" charset="0"/>
              <a:buNone/>
            </a:pPr>
            <a:r>
              <a:rPr lang="en-US" smtClean="0"/>
              <a:t>Where,</a:t>
            </a:r>
          </a:p>
          <a:p>
            <a:pPr marL="838200" lvl="1" indent="-381000" eaLnBrk="1" hangingPunct="1"/>
            <a:r>
              <a:rPr lang="en-US" smtClean="0"/>
              <a:t>expression1 evaluates to a string in which fields are to be counted</a:t>
            </a:r>
          </a:p>
          <a:p>
            <a:pPr marL="838200" lvl="1" indent="-381000" eaLnBrk="1" hangingPunct="1"/>
            <a:r>
              <a:rPr lang="en-US" smtClean="0"/>
              <a:t>expression2 evaluates to the delimiter string that will be used to count the fields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0605" y="4062549"/>
            <a:ext cx="60872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b="0" dirty="0" smtClean="0"/>
              <a:t>Example: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Input: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A = "A:B:C:D"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</a:t>
            </a:r>
            <a:r>
              <a:rPr lang="en-US" sz="1600" b="0" dirty="0" smtClean="0"/>
              <a:t>PRINT </a:t>
            </a:r>
            <a:r>
              <a:rPr lang="en-US" sz="1600" b="0" dirty="0" smtClean="0"/>
              <a:t>DCOUNT(A, </a:t>
            </a:r>
            <a:r>
              <a:rPr lang="en-US" sz="1600" b="0" dirty="0" smtClean="0"/>
              <a:t>":")</a:t>
            </a:r>
          </a:p>
          <a:p>
            <a:pPr lvl="1" eaLnBrk="1" hangingPunct="1">
              <a:buFont typeface="Trebuchet MS" pitchFamily="34" charset="0"/>
              <a:buNone/>
            </a:pPr>
            <a:endParaRPr lang="en-US" sz="1600" b="0" dirty="0" smtClean="0"/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Output: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z="1600" b="0" dirty="0" smtClean="0"/>
              <a:t>		4</a:t>
            </a:r>
            <a:endParaRPr lang="en-US" sz="1600" b="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DCOUNT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5000" t="33328" r="33333" b="17094"/>
          <a:stretch>
            <a:fillRect/>
          </a:stretch>
        </p:blipFill>
        <p:spPr bwMode="auto">
          <a:xfrm>
            <a:off x="1217566" y="1561008"/>
            <a:ext cx="6071507" cy="415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</a:t>
            </a:r>
          </a:p>
          <a:p>
            <a:pPr lvl="1" eaLnBrk="1" hangingPunct="1"/>
            <a:r>
              <a:rPr lang="en-US" dirty="0" smtClean="0"/>
              <a:t>To count the occurrence of value markers in a record</a:t>
            </a:r>
          </a:p>
          <a:p>
            <a:pPr lvl="1" eaLnBrk="1" hangingPunct="1"/>
            <a:r>
              <a:rPr lang="en-US" dirty="0" smtClean="0"/>
              <a:t>To count the number of occurrence of delimiting of record using value marker</a:t>
            </a:r>
          </a:p>
        </p:txBody>
      </p:sp>
      <p:sp>
        <p:nvSpPr>
          <p:cNvPr id="4" name="Rectangle 3"/>
          <p:cNvSpPr/>
          <p:nvPr/>
        </p:nvSpPr>
        <p:spPr>
          <a:xfrm>
            <a:off x="992187" y="3122023"/>
            <a:ext cx="75247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 smtClean="0"/>
              <a:t>Solution:</a:t>
            </a:r>
          </a:p>
          <a:p>
            <a:pPr eaLnBrk="1" hangingPunct="1"/>
            <a:endParaRPr lang="en-US" sz="1600" b="0" dirty="0" smtClean="0"/>
          </a:p>
          <a:p>
            <a:pPr eaLnBrk="1" hangingPunct="1">
              <a:buFont typeface="Arial" pitchFamily="34" charset="0"/>
              <a:buChar char="•"/>
            </a:pPr>
            <a:r>
              <a:rPr lang="en-US" sz="1600" b="0" dirty="0" smtClean="0"/>
              <a:t> Initialize </a:t>
            </a:r>
            <a:r>
              <a:rPr lang="en-US" sz="1600" b="0" dirty="0" smtClean="0"/>
              <a:t>data containing value markers to a variable/record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1600" b="0" dirty="0" smtClean="0"/>
              <a:t> Use </a:t>
            </a:r>
            <a:r>
              <a:rPr lang="en-US" sz="1600" b="0" dirty="0" smtClean="0"/>
              <a:t>COUNT and DCOUNT functions, to count occurrence of value marker and delimiting of record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5000" t="33618" r="16827" b="14815"/>
          <a:stretch>
            <a:fillRect/>
          </a:stretch>
        </p:blipFill>
        <p:spPr bwMode="auto">
          <a:xfrm>
            <a:off x="1419361" y="1508898"/>
            <a:ext cx="6130970" cy="46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Built-in Function?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Functions developed in the Core, for use in programming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UPPERCASE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Converts case of character from lower to upper case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UPCASE(expression)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Where,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expression in a string containing some alphabetic characters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DOWNCASE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Converts case of character from upper to lower case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DOWNCASE(expression)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Where,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expression in a string containing some alphabetic characters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convert the string:</a:t>
            </a:r>
          </a:p>
          <a:p>
            <a:pPr lvl="1" eaLnBrk="1" hangingPunct="1"/>
            <a:r>
              <a:rPr lang="en-US" dirty="0" smtClean="0"/>
              <a:t>‘CAP’</a:t>
            </a:r>
            <a:r>
              <a:rPr lang="en-US" dirty="0" smtClean="0"/>
              <a:t> </a:t>
            </a:r>
            <a:r>
              <a:rPr lang="en-US" dirty="0" smtClean="0"/>
              <a:t>to lower case</a:t>
            </a:r>
          </a:p>
          <a:p>
            <a:pPr lvl="1" eaLnBrk="1" hangingPunct="1"/>
            <a:r>
              <a:rPr lang="en-US" dirty="0" smtClean="0"/>
              <a:t>‘</a:t>
            </a:r>
            <a:r>
              <a:rPr lang="en-US" dirty="0" err="1" smtClean="0"/>
              <a:t>gemini</a:t>
            </a:r>
            <a:r>
              <a:rPr lang="en-US" dirty="0" smtClean="0"/>
              <a:t>’</a:t>
            </a:r>
            <a:r>
              <a:rPr lang="en-US" dirty="0" smtClean="0"/>
              <a:t> </a:t>
            </a:r>
            <a:r>
              <a:rPr lang="en-US" dirty="0" smtClean="0"/>
              <a:t>to upper case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3388" y="1345474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for case conversion, using UPCASE and DOWNCASE functions as shown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5321" t="32764" r="34775" b="13960"/>
          <a:stretch>
            <a:fillRect/>
          </a:stretch>
        </p:blipFill>
        <p:spPr bwMode="auto">
          <a:xfrm>
            <a:off x="1923097" y="2342469"/>
            <a:ext cx="4961029" cy="407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CHANGE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Changes occurrences of a character to another character in a record/string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CHANGE(e,d,c)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 c &amp; d – characters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		e – string/record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Changes occurrences of d to c in e</a:t>
            </a:r>
          </a:p>
          <a:p>
            <a:pPr lvl="1" eaLnBrk="1" hangingPunct="1">
              <a:buFont typeface="Trebuchet MS" pitchFamily="34" charset="0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routine to change the occurrence of e to i in the string “admenestrateon”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41" y="128016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The occurrence of one character to another character is changed as shown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840" t="32479" r="27404" b="13675"/>
          <a:stretch>
            <a:fillRect/>
          </a:stretch>
        </p:blipFill>
        <p:spPr bwMode="auto">
          <a:xfrm>
            <a:off x="1733550" y="2163126"/>
            <a:ext cx="5673090" cy="37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ICONV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Converts a given string into internal format onto the disk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ICONV(string,conversion code)</a:t>
            </a:r>
          </a:p>
          <a:p>
            <a:pPr eaLnBrk="1" hangingPunct="1"/>
            <a:r>
              <a:rPr lang="en-US" smtClean="0"/>
              <a:t>Various Conversion codes</a:t>
            </a:r>
          </a:p>
          <a:p>
            <a:pPr lvl="1" eaLnBrk="1" hangingPunct="1"/>
            <a:r>
              <a:rPr lang="en-US" smtClean="0"/>
              <a:t>D – Internal &amp; External Dates</a:t>
            </a:r>
          </a:p>
          <a:p>
            <a:pPr lvl="1" eaLnBrk="1" hangingPunct="1"/>
            <a:r>
              <a:rPr lang="en-US" smtClean="0"/>
              <a:t>MD2 – Mask Decimal </a:t>
            </a:r>
          </a:p>
          <a:p>
            <a:pPr lvl="1" eaLnBrk="1" hangingPunct="1"/>
            <a:r>
              <a:rPr lang="en-US" smtClean="0"/>
              <a:t>DE – Decimal </a:t>
            </a:r>
          </a:p>
          <a:p>
            <a:pPr lvl="1"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graphicFrame>
        <p:nvGraphicFramePr>
          <p:cNvPr id="359465" name="Group 41"/>
          <p:cNvGraphicFramePr>
            <a:graphicFrameLocks noGrp="1"/>
          </p:cNvGraphicFramePr>
          <p:nvPr>
            <p:ph idx="1"/>
          </p:nvPr>
        </p:nvGraphicFramePr>
        <p:xfrm>
          <a:off x="1616075" y="2171700"/>
          <a:ext cx="5902325" cy="2109789"/>
        </p:xfrm>
        <a:graphic>
          <a:graphicData uri="http://schemas.openxmlformats.org/drawingml/2006/table">
            <a:tbl>
              <a:tblPr/>
              <a:tblGrid>
                <a:gridCol w="2143125"/>
                <a:gridCol w="2525713"/>
                <a:gridCol w="1233487"/>
              </a:tblGrid>
              <a:tr h="4841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String - ICONV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Conversion Code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15.00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‘MD2’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12 MARCH 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‘D’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9933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12.3.95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‘DI’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9933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OCONV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Converts internal format data into format specified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ICONV(string,conversion code)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Built-in Functions?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When programming includes long codes  </a:t>
            </a:r>
          </a:p>
          <a:p>
            <a:pPr lvl="1" eaLnBrk="1" hangingPunct="1"/>
            <a:r>
              <a:rPr lang="en-US" smtClean="0"/>
              <a:t>Confusion is created</a:t>
            </a:r>
          </a:p>
          <a:p>
            <a:pPr lvl="1" eaLnBrk="1" hangingPunct="1"/>
            <a:r>
              <a:rPr lang="en-US" smtClean="0"/>
              <a:t>Programming is not clear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graphicFrame>
        <p:nvGraphicFramePr>
          <p:cNvPr id="357460" name="Group 84"/>
          <p:cNvGraphicFramePr>
            <a:graphicFrameLocks noGrp="1"/>
          </p:cNvGraphicFramePr>
          <p:nvPr>
            <p:ph idx="1"/>
          </p:nvPr>
        </p:nvGraphicFramePr>
        <p:xfrm>
          <a:off x="1370013" y="1755775"/>
          <a:ext cx="6540500" cy="3299460"/>
        </p:xfrm>
        <a:graphic>
          <a:graphicData uri="http://schemas.openxmlformats.org/drawingml/2006/table">
            <a:tbl>
              <a:tblPr/>
              <a:tblGrid>
                <a:gridCol w="2085975"/>
                <a:gridCol w="2290762"/>
                <a:gridCol w="2163763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String - OCONV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Conversion Code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Result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1500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C3C41"/>
                        </a:solidFill>
                        <a:effectLst/>
                        <a:latin typeface="Arial" charset="0"/>
                        <a:cs typeface="Lucida Sans Unicode" pitchFamily="34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‘MD2’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9933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C3C41"/>
                        </a:solidFill>
                        <a:effectLst/>
                        <a:latin typeface="Arial" charset="0"/>
                        <a:cs typeface="Lucida Sans Unicode" pitchFamily="34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‘D’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12 MARCH 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9933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C3C41"/>
                        </a:solidFill>
                        <a:effectLst/>
                        <a:latin typeface="Arial" charset="0"/>
                        <a:cs typeface="Lucida Sans Unicode" pitchFamily="34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‘DI’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25000"/>
                        </a:lnSpc>
                        <a:spcBef>
                          <a:spcPts val="688"/>
                        </a:spcBef>
                        <a:spcAft>
                          <a:spcPct val="0"/>
                        </a:spcAft>
                        <a:buClr>
                          <a:srgbClr val="217CB6"/>
                        </a:buClr>
                        <a:buSzTx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C3C41"/>
                          </a:solidFill>
                          <a:effectLst/>
                          <a:latin typeface="Arial" charset="0"/>
                          <a:cs typeface="Lucida Sans Unicode" pitchFamily="34" charset="0"/>
                        </a:rPr>
                        <a:t>12.3.95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</a:t>
            </a:r>
          </a:p>
          <a:p>
            <a:pPr lvl="1" eaLnBrk="1" hangingPunct="1"/>
            <a:r>
              <a:rPr lang="en-US" smtClean="0"/>
              <a:t>To convert date ’12 MAR 95’ into internal date format ‘D’</a:t>
            </a:r>
          </a:p>
          <a:p>
            <a:pPr lvl="1" eaLnBrk="1" hangingPunct="1"/>
            <a:r>
              <a:rPr lang="en-US" smtClean="0"/>
              <a:t>To convert internal format code ‘9933’ into date format ‘D’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for format conversion using ICONV and OCONV as shown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199" t="32194" r="27404" b="17094"/>
          <a:stretch>
            <a:fillRect/>
          </a:stretch>
        </p:blipFill>
        <p:spPr bwMode="auto">
          <a:xfrm>
            <a:off x="1695449" y="2163263"/>
            <a:ext cx="5946321" cy="376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PROMPT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Changes the prompt character displayed at the use of INPUT statement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PROMPT expr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Where,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expr can evaluate to any printable string</a:t>
            </a:r>
          </a:p>
          <a:p>
            <a:pPr eaLnBrk="1" hangingPunct="1"/>
            <a:r>
              <a:rPr lang="en-US" smtClean="0"/>
              <a:t>Enables easy identification of user-defined prompt</a:t>
            </a:r>
          </a:p>
          <a:p>
            <a:pPr eaLnBrk="1" hangingPunct="1">
              <a:buFont typeface="Wingdings 3" pitchFamily="18" charset="2"/>
              <a:buNone/>
            </a:pPr>
            <a:r>
              <a:rPr lang="en-US" smtClean="0"/>
              <a:t>		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PROMPT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Example: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Input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 	PROMPT "Next answer : “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INPUT Answer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Output: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	Next answer :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to change the prompt after receiving an input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359" t="31624" r="37340" b="11111"/>
          <a:stretch>
            <a:fillRect/>
          </a:stretch>
        </p:blipFill>
        <p:spPr bwMode="auto">
          <a:xfrm>
            <a:off x="1461269" y="1426708"/>
            <a:ext cx="6115187" cy="469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STRING MANIPULATION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Removes leading and trailing spaces available in a string</a:t>
            </a:r>
          </a:p>
          <a:p>
            <a:pPr eaLnBrk="1" hangingPunct="1"/>
            <a:r>
              <a:rPr lang="en-US" smtClean="0"/>
              <a:t>Used when storing data in database</a:t>
            </a:r>
          </a:p>
          <a:p>
            <a:pPr eaLnBrk="1" hangingPunct="1"/>
            <a:r>
              <a:rPr lang="en-US" smtClean="0"/>
              <a:t>During Enquiry selection, avoids cancellation of record from list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STRING MANIPULATION COMMANDS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TRIMF     	</a:t>
            </a:r>
          </a:p>
          <a:p>
            <a:pPr lvl="1" eaLnBrk="1" hangingPunct="1"/>
            <a:r>
              <a:rPr lang="en-US" smtClean="0"/>
              <a:t>Removes leading spaces from a string</a:t>
            </a:r>
          </a:p>
          <a:p>
            <a:pPr lvl="1" eaLnBrk="1" hangingPunct="1"/>
            <a:r>
              <a:rPr lang="en-US" smtClean="0"/>
              <a:t>Syntax: TRIMF(string)</a:t>
            </a:r>
          </a:p>
          <a:p>
            <a:pPr eaLnBrk="1" hangingPunct="1"/>
            <a:r>
              <a:rPr lang="en-US" smtClean="0"/>
              <a:t> TRIMB</a:t>
            </a:r>
          </a:p>
          <a:p>
            <a:pPr lvl="1" eaLnBrk="1" hangingPunct="1"/>
            <a:r>
              <a:rPr lang="en-US" smtClean="0"/>
              <a:t>Removes trailing spaces from a string</a:t>
            </a:r>
          </a:p>
          <a:p>
            <a:pPr lvl="1" eaLnBrk="1" hangingPunct="1"/>
            <a:r>
              <a:rPr lang="en-US" smtClean="0"/>
              <a:t>Syntax: TRIMB(string)</a:t>
            </a:r>
          </a:p>
          <a:p>
            <a:pPr eaLnBrk="1" hangingPunct="1"/>
            <a:r>
              <a:rPr lang="en-US" smtClean="0"/>
              <a:t> TRIM       </a:t>
            </a:r>
          </a:p>
          <a:p>
            <a:pPr lvl="1" eaLnBrk="1" hangingPunct="1"/>
            <a:r>
              <a:rPr lang="en-US" smtClean="0"/>
              <a:t>Removes both leading &amp;trailing spaces</a:t>
            </a:r>
          </a:p>
          <a:p>
            <a:pPr lvl="1" eaLnBrk="1" hangingPunct="1"/>
            <a:r>
              <a:rPr lang="en-US" smtClean="0"/>
              <a:t>Syntax: TRIM(string)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remove extra space from string </a:t>
            </a:r>
            <a:r>
              <a:rPr lang="en-US" dirty="0" smtClean="0"/>
              <a:t>‘ CAP GEMINI ’, </a:t>
            </a:r>
            <a:r>
              <a:rPr lang="en-US" dirty="0" smtClean="0"/>
              <a:t>using TRIMF, TRIMB &amp; TRIM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Various commands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pPr eaLnBrk="1" hangingPunct="1"/>
            <a:r>
              <a:rPr lang="en-US" dirty="0" smtClean="0"/>
              <a:t>INPUT</a:t>
            </a:r>
          </a:p>
          <a:p>
            <a:pPr eaLnBrk="1" hangingPunct="1"/>
            <a:r>
              <a:rPr lang="en-US" dirty="0" smtClean="0"/>
              <a:t>DISPLAY</a:t>
            </a:r>
          </a:p>
          <a:p>
            <a:pPr eaLnBrk="1" hangingPunct="1"/>
            <a:r>
              <a:rPr lang="en-US" dirty="0" smtClean="0"/>
              <a:t>PRINT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519" t="29345" r="38622" b="12251"/>
          <a:stretch>
            <a:fillRect/>
          </a:stretch>
        </p:blipFill>
        <p:spPr bwMode="auto">
          <a:xfrm>
            <a:off x="1673951" y="1476374"/>
            <a:ext cx="5693500" cy="47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FIELD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Extracts sub-string from a Character string using delimiters</a:t>
            </a:r>
          </a:p>
          <a:p>
            <a:pPr eaLnBrk="1" hangingPunct="1"/>
            <a:r>
              <a:rPr lang="en-US" smtClean="0"/>
              <a:t>Syntax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FIELD(string,delimiter,occurrence,fields )</a:t>
            </a:r>
          </a:p>
          <a:p>
            <a:pPr eaLnBrk="1" hangingPunct="1"/>
            <a:r>
              <a:rPr lang="en-US" smtClean="0"/>
              <a:t>Example: FIELD command can be used in scenarios, when value of Nationality &amp; Residence has to be picked from Customer records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to extract character and number from a string using delimiters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679" t="32763" r="40545" b="15385"/>
          <a:stretch>
            <a:fillRect/>
          </a:stretch>
        </p:blipFill>
        <p:spPr bwMode="auto">
          <a:xfrm>
            <a:off x="1471612" y="1425757"/>
            <a:ext cx="5503954" cy="458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LOCATE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Search a string in a dynamic array and get its position</a:t>
            </a:r>
          </a:p>
          <a:p>
            <a:pPr eaLnBrk="1" hangingPunct="1"/>
            <a:r>
              <a:rPr lang="en-US" smtClean="0"/>
              <a:t>Returns the field Position only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LOCATE &lt;string&gt; IN &lt;array&gt; {&lt;field pos,multivalue pos&gt;} SETTING &lt;var&gt; THEN/ELSE &lt;statements&gt;</a:t>
            </a:r>
          </a:p>
          <a:p>
            <a:pPr eaLnBrk="1" hangingPunct="1"/>
            <a:r>
              <a:rPr lang="en-US" smtClean="0"/>
              <a:t>Used during extraction of string from a large array</a:t>
            </a:r>
          </a:p>
          <a:p>
            <a:pPr eaLnBrk="1" hangingPunct="1"/>
            <a:r>
              <a:rPr lang="en-US" smtClean="0"/>
              <a:t>E.g. On a condition when Nationality and Residence of Customer is US, so as to do some action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Write a program to locate available and unavailable string in a given array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680" t="19373" r="39423" b="11396"/>
          <a:stretch>
            <a:fillRect/>
          </a:stretch>
        </p:blipFill>
        <p:spPr bwMode="auto">
          <a:xfrm>
            <a:off x="1780903" y="1218928"/>
            <a:ext cx="5037908" cy="481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position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614613" y="2043112"/>
            <a:ext cx="4151313" cy="2136775"/>
            <a:chOff x="1791" y="1413"/>
            <a:chExt cx="2615" cy="1346"/>
          </a:xfrm>
        </p:grpSpPr>
        <p:sp>
          <p:nvSpPr>
            <p:cNvPr id="81925" name="Text Box 4"/>
            <p:cNvSpPr txBox="1">
              <a:spLocks noChangeArrowheads="1"/>
            </p:cNvSpPr>
            <p:nvPr/>
          </p:nvSpPr>
          <p:spPr bwMode="auto">
            <a:xfrm>
              <a:off x="2061" y="1413"/>
              <a:ext cx="126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solidFill>
                    <a:schemeClr val="tx1"/>
                  </a:solidFill>
                </a:rPr>
                <a:t>ARRAY(X,Y,Z)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1926" name="Line 5"/>
            <p:cNvSpPr>
              <a:spLocks noChangeShapeType="1"/>
            </p:cNvSpPr>
            <p:nvPr/>
          </p:nvSpPr>
          <p:spPr bwMode="auto">
            <a:xfrm>
              <a:off x="2016" y="2016"/>
              <a:ext cx="0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27" name="Line 6"/>
            <p:cNvSpPr>
              <a:spLocks noChangeShapeType="1"/>
            </p:cNvSpPr>
            <p:nvPr/>
          </p:nvSpPr>
          <p:spPr bwMode="auto">
            <a:xfrm flipH="1">
              <a:off x="2768" y="1653"/>
              <a:ext cx="9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28" name="Line 7"/>
            <p:cNvSpPr>
              <a:spLocks noChangeShapeType="1"/>
            </p:cNvSpPr>
            <p:nvPr/>
          </p:nvSpPr>
          <p:spPr bwMode="auto">
            <a:xfrm>
              <a:off x="3725" y="2004"/>
              <a:ext cx="0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29" name="Line 8"/>
            <p:cNvSpPr>
              <a:spLocks noChangeShapeType="1"/>
            </p:cNvSpPr>
            <p:nvPr/>
          </p:nvSpPr>
          <p:spPr bwMode="auto">
            <a:xfrm>
              <a:off x="2016" y="2016"/>
              <a:ext cx="7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Line 9"/>
            <p:cNvSpPr>
              <a:spLocks noChangeShapeType="1"/>
            </p:cNvSpPr>
            <p:nvPr/>
          </p:nvSpPr>
          <p:spPr bwMode="auto">
            <a:xfrm>
              <a:off x="2640" y="1647"/>
              <a:ext cx="0" cy="3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1" name="Line 10"/>
            <p:cNvSpPr>
              <a:spLocks noChangeShapeType="1"/>
            </p:cNvSpPr>
            <p:nvPr/>
          </p:nvSpPr>
          <p:spPr bwMode="auto">
            <a:xfrm>
              <a:off x="2885" y="1635"/>
              <a:ext cx="0" cy="3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2" name="Line 11"/>
            <p:cNvSpPr>
              <a:spLocks noChangeShapeType="1"/>
            </p:cNvSpPr>
            <p:nvPr/>
          </p:nvSpPr>
          <p:spPr bwMode="auto">
            <a:xfrm>
              <a:off x="2905" y="2004"/>
              <a:ext cx="7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33" name="Text Box 12"/>
            <p:cNvSpPr txBox="1">
              <a:spLocks noChangeArrowheads="1"/>
            </p:cNvSpPr>
            <p:nvPr/>
          </p:nvSpPr>
          <p:spPr bwMode="auto">
            <a:xfrm>
              <a:off x="1791" y="2403"/>
              <a:ext cx="69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Field Marker</a:t>
              </a:r>
            </a:p>
          </p:txBody>
        </p:sp>
        <p:sp>
          <p:nvSpPr>
            <p:cNvPr id="81934" name="Text Box 13"/>
            <p:cNvSpPr txBox="1">
              <a:spLocks noChangeArrowheads="1"/>
            </p:cNvSpPr>
            <p:nvPr/>
          </p:nvSpPr>
          <p:spPr bwMode="auto">
            <a:xfrm>
              <a:off x="2760" y="2391"/>
              <a:ext cx="69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</a:rPr>
                <a:t>Value Marker</a:t>
              </a:r>
            </a:p>
          </p:txBody>
        </p:sp>
        <p:sp>
          <p:nvSpPr>
            <p:cNvPr id="81935" name="Text Box 14"/>
            <p:cNvSpPr txBox="1">
              <a:spLocks noChangeArrowheads="1"/>
            </p:cNvSpPr>
            <p:nvPr/>
          </p:nvSpPr>
          <p:spPr bwMode="auto">
            <a:xfrm>
              <a:off x="3317" y="2364"/>
              <a:ext cx="108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Sub-Value Marker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locate the position of JONTY at (2,1,1), and NEHA at (2,2,2) and (2,3,2) in the following array 'KALLIS':@FM:'JONTY':@VM:'NICKY':@SM:'ROHAN':@SM:'NEHA':@FM:'VENSRI':@VM:'NONI':@FM:'NITIN':@VM:'PRINCY':@SM:'VENKI'</a:t>
            </a:r>
          </a:p>
        </p:txBody>
      </p:sp>
      <p:sp>
        <p:nvSpPr>
          <p:cNvPr id="4" name="Rectangle 3"/>
          <p:cNvSpPr/>
          <p:nvPr/>
        </p:nvSpPr>
        <p:spPr>
          <a:xfrm>
            <a:off x="992187" y="3475166"/>
            <a:ext cx="76815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 smtClean="0"/>
              <a:t>Solution:</a:t>
            </a:r>
          </a:p>
          <a:p>
            <a:pPr eaLnBrk="1" hangingPunct="1"/>
            <a:endParaRPr lang="en-US" sz="1600" b="0" dirty="0" smtClean="0"/>
          </a:p>
          <a:p>
            <a:pPr eaLnBrk="1" hangingPunct="1"/>
            <a:r>
              <a:rPr lang="en-US" sz="1600" b="0" dirty="0" smtClean="0"/>
              <a:t>When </a:t>
            </a:r>
            <a:r>
              <a:rPr lang="en-US" sz="1600" b="0" dirty="0" smtClean="0"/>
              <a:t>locating JONTY at array position (2,1,1), it is found directly at position 1</a:t>
            </a:r>
          </a:p>
          <a:p>
            <a:pPr eaLnBrk="1" hangingPunct="1"/>
            <a:r>
              <a:rPr lang="en-US" sz="1600" b="0" dirty="0" smtClean="0"/>
              <a:t>When locating NEHA at array position (2,2,2), it is found in position 3</a:t>
            </a:r>
          </a:p>
          <a:p>
            <a:pPr eaLnBrk="1" hangingPunct="1"/>
            <a:r>
              <a:rPr lang="en-US" sz="1600" b="0" dirty="0" smtClean="0"/>
              <a:t>When locating NEHA at array position (2,3,2), it is not found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24840" t="23647" r="16827" b="9687"/>
          <a:stretch>
            <a:fillRect/>
          </a:stretch>
        </p:blipFill>
        <p:spPr bwMode="auto">
          <a:xfrm>
            <a:off x="1297033" y="1321795"/>
            <a:ext cx="6736624" cy="486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Various Built-in Functions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3287712" cy="43370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n-ea"/>
              </a:rPr>
              <a:t>LEN</a:t>
            </a:r>
          </a:p>
          <a:p>
            <a:pPr marL="419100" indent="-419100" eaLnBrk="1" hangingPunct="1">
              <a:defRPr/>
            </a:pPr>
            <a:r>
              <a:rPr lang="en-US" dirty="0" smtClean="0">
                <a:ea typeface="+mn-ea"/>
              </a:rPr>
              <a:t>INDEX</a:t>
            </a:r>
          </a:p>
          <a:p>
            <a:pPr marL="419100" indent="-419100" eaLnBrk="1" hangingPunct="1">
              <a:defRPr/>
            </a:pPr>
            <a:r>
              <a:rPr lang="en-US" dirty="0" smtClean="0">
                <a:ea typeface="+mn-ea"/>
              </a:rPr>
              <a:t>COUNT</a:t>
            </a:r>
          </a:p>
          <a:p>
            <a:pPr marL="419100" indent="-419100" eaLnBrk="1" hangingPunct="1">
              <a:defRPr/>
            </a:pPr>
            <a:r>
              <a:rPr lang="en-US" dirty="0" smtClean="0">
                <a:ea typeface="+mn-ea"/>
              </a:rPr>
              <a:t>DCOUNT</a:t>
            </a:r>
          </a:p>
          <a:p>
            <a:pPr marL="419100" indent="-419100" eaLnBrk="1" hangingPunct="1">
              <a:defRPr/>
            </a:pPr>
            <a:r>
              <a:rPr lang="en-US" dirty="0" smtClean="0">
                <a:ea typeface="+mn-ea"/>
              </a:rPr>
              <a:t>UPPERCASE</a:t>
            </a:r>
          </a:p>
          <a:p>
            <a:pPr eaLnBrk="1" hangingPunct="1"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816475" y="1558925"/>
            <a:ext cx="3287713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 dirty="0">
                <a:solidFill>
                  <a:srgbClr val="3C3C41"/>
                </a:solidFill>
                <a:latin typeface="Arial" charset="0"/>
              </a:rPr>
              <a:t>DOWNCASE</a:t>
            </a: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 dirty="0">
                <a:solidFill>
                  <a:srgbClr val="3C3C41"/>
                </a:solidFill>
                <a:latin typeface="Arial" charset="0"/>
              </a:rPr>
              <a:t>CHANGE</a:t>
            </a: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 dirty="0">
                <a:solidFill>
                  <a:srgbClr val="3C3C41"/>
                </a:solidFill>
                <a:latin typeface="Arial" charset="0"/>
              </a:rPr>
              <a:t>ICONV</a:t>
            </a: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 dirty="0">
                <a:solidFill>
                  <a:srgbClr val="3C3C41"/>
                </a:solidFill>
                <a:latin typeface="Arial" charset="0"/>
              </a:rPr>
              <a:t>OCONV</a:t>
            </a: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 dirty="0">
                <a:solidFill>
                  <a:srgbClr val="3C3C41"/>
                </a:solidFill>
                <a:latin typeface="Arial" charset="0"/>
              </a:rPr>
              <a:t>PROMPT</a:t>
            </a: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endParaRPr lang="en-US" sz="2200" b="0" dirty="0">
              <a:solidFill>
                <a:srgbClr val="3C3C41"/>
              </a:solidFill>
              <a:latin typeface="Arial" charset="0"/>
            </a:endParaRPr>
          </a:p>
          <a:p>
            <a:pPr marL="419100" indent="-419100" defTabSz="457200">
              <a:lnSpc>
                <a:spcPct val="12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endParaRPr lang="en-US" sz="2200" b="0" dirty="0">
              <a:solidFill>
                <a:srgbClr val="3C3C41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Searches the position of entire string in a dynamic array</a:t>
            </a:r>
          </a:p>
          <a:p>
            <a:pPr eaLnBrk="1" hangingPunct="1"/>
            <a:r>
              <a:rPr lang="en-US" smtClean="0"/>
              <a:t>Finds the location of a specified string within a Dynamic array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FIND &lt;string&gt; IN &lt;array&gt; SETTING var1,var2,var3  THEN/ELSE &lt;statements&gt;</a:t>
            </a:r>
          </a:p>
          <a:p>
            <a:pPr eaLnBrk="1" hangingPunct="1"/>
            <a:r>
              <a:rPr lang="en-US" smtClean="0"/>
              <a:t>Example: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On condition, when accounts whose Account Officer corresponds to specific value has to be found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find the array position of string ‘2000’ in a given array ‘ABCD’:@FM:’1000’:@VM:’2000’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840" t="31909" r="40705" b="17379"/>
          <a:stretch>
            <a:fillRect/>
          </a:stretch>
        </p:blipFill>
        <p:spPr bwMode="auto">
          <a:xfrm>
            <a:off x="1549444" y="1592262"/>
            <a:ext cx="5987825" cy="450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FINDSTR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Searches a string as a substring in dynamic array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FINDSTR &lt;string&gt; IN &lt;array&gt; SETTING var1,var2,var3  THEN/ELSE &lt;statements&gt;</a:t>
            </a:r>
          </a:p>
          <a:p>
            <a:pPr eaLnBrk="1" hangingPunct="1"/>
            <a:r>
              <a:rPr lang="en-US" smtClean="0"/>
              <a:t>Example: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On condition, when Accounts whose Account.Title containing specified string has to be found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Write a program to display the array position of a sub-string ‘ONT’ of a string ‘JONTY’ in a given array ‘KALLIS’:@FM:’JONTY’:@VM:’NICKY’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24680" t="31624" r="35737" b="15954"/>
          <a:stretch>
            <a:fillRect/>
          </a:stretch>
        </p:blipFill>
        <p:spPr bwMode="auto">
          <a:xfrm>
            <a:off x="1919559" y="1350918"/>
            <a:ext cx="5892030" cy="489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To summarize the commands that we have learnt so far,</a:t>
            </a:r>
          </a:p>
          <a:p>
            <a:pPr lvl="1" eaLnBrk="1" hangingPunct="1"/>
            <a:r>
              <a:rPr lang="en-US" smtClean="0"/>
              <a:t>LEN(e)			-&gt;	Length of the text in expression</a:t>
            </a:r>
          </a:p>
          <a:p>
            <a:pPr lvl="1" eaLnBrk="1" hangingPunct="1"/>
            <a:r>
              <a:rPr lang="en-US" smtClean="0"/>
              <a:t>INDEX(a,e,d)		-&gt;	Position of specific occurrence of e</a:t>
            </a:r>
          </a:p>
          <a:p>
            <a:pPr lvl="1" eaLnBrk="1" hangingPunct="1"/>
            <a:r>
              <a:rPr lang="en-US" smtClean="0"/>
              <a:t>COUNT(e,d)		-&gt;	Number of occurrences of d in e</a:t>
            </a:r>
          </a:p>
          <a:p>
            <a:pPr lvl="1" eaLnBrk="1" hangingPunct="1"/>
            <a:r>
              <a:rPr lang="en-US" smtClean="0"/>
              <a:t>DCOUNT(e,d)		-&gt;  	Number of occurrences of d in e, +1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lvl="1" eaLnBrk="1" hangingPunct="1"/>
            <a:r>
              <a:rPr lang="en-US" smtClean="0"/>
              <a:t>UPCASE(e)		-&gt;	Converts e to uppercase</a:t>
            </a:r>
          </a:p>
          <a:p>
            <a:pPr lvl="1" eaLnBrk="1" hangingPunct="1"/>
            <a:r>
              <a:rPr lang="en-US" smtClean="0"/>
              <a:t>DOWNCASE(e)	-&gt;	Converts e to lowercase</a:t>
            </a:r>
          </a:p>
          <a:p>
            <a:pPr lvl="1" eaLnBrk="1" hangingPunct="1"/>
            <a:r>
              <a:rPr lang="en-US" smtClean="0"/>
              <a:t>CHANGE(e,d,c)	-&gt;	Change occurrences of d to c in e</a:t>
            </a:r>
          </a:p>
          <a:p>
            <a:pPr lvl="1" eaLnBrk="1" hangingPunct="1"/>
            <a:r>
              <a:rPr lang="en-US" smtClean="0"/>
              <a:t>ICONV(e,d) 		-&gt;	Convert e into format specified in d</a:t>
            </a:r>
          </a:p>
          <a:p>
            <a:pPr lvl="1" eaLnBrk="1" hangingPunct="1"/>
            <a:r>
              <a:rPr lang="en-US" smtClean="0"/>
              <a:t>OCONV(e,d)		-&gt;	Convert e into format specified in 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lvl="1" eaLnBrk="1" hangingPunct="1"/>
            <a:r>
              <a:rPr lang="en-US" smtClean="0"/>
              <a:t>PROMPT 	-&gt; Changes prompt character during input</a:t>
            </a:r>
          </a:p>
          <a:p>
            <a:pPr lvl="1" eaLnBrk="1" hangingPunct="1"/>
            <a:r>
              <a:rPr lang="en-US" smtClean="0"/>
              <a:t>STRING MANIPULATION</a:t>
            </a:r>
          </a:p>
          <a:p>
            <a:pPr lvl="2" eaLnBrk="1" hangingPunct="1"/>
            <a:r>
              <a:rPr lang="en-US" smtClean="0"/>
              <a:t>TRIMF –&gt; Removes leading space</a:t>
            </a:r>
          </a:p>
          <a:p>
            <a:pPr lvl="2" eaLnBrk="1" hangingPunct="1"/>
            <a:r>
              <a:rPr lang="en-US" smtClean="0"/>
              <a:t>TRIMB –&gt; Removes trailing space</a:t>
            </a:r>
          </a:p>
          <a:p>
            <a:pPr lvl="2" eaLnBrk="1" hangingPunct="1"/>
            <a:r>
              <a:rPr lang="en-US" smtClean="0"/>
              <a:t>TRIM –&gt; Removes both leading &amp; trailing space</a:t>
            </a:r>
          </a:p>
          <a:p>
            <a:pPr lvl="1" eaLnBrk="1" hangingPunct="1"/>
            <a:r>
              <a:rPr lang="en-US" smtClean="0"/>
              <a:t>FIELD 	–&gt; Extracts sub-string from a string using delimiters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lvl="1" eaLnBrk="1" hangingPunct="1"/>
            <a:r>
              <a:rPr lang="en-US" smtClean="0"/>
              <a:t>LOCATE	 –&gt; Finds position of string in dynamic array</a:t>
            </a:r>
          </a:p>
          <a:p>
            <a:pPr lvl="1" eaLnBrk="1" hangingPunct="1"/>
            <a:r>
              <a:rPr lang="en-US" smtClean="0"/>
              <a:t>FIND		 –&gt; Searches the entire string in a dynamic array</a:t>
            </a:r>
          </a:p>
          <a:p>
            <a:pPr lvl="1" eaLnBrk="1" hangingPunct="1"/>
            <a:r>
              <a:rPr lang="en-US" smtClean="0"/>
              <a:t>FINDSTR	 –&gt; Searches a string as substring in dynamic array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Various Built-in Functions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3330575" cy="4337050"/>
          </a:xfrm>
        </p:spPr>
        <p:txBody>
          <a:bodyPr/>
          <a:lstStyle/>
          <a:p>
            <a:pPr eaLnBrk="1" hangingPunct="1"/>
            <a:r>
              <a:rPr lang="en-US" smtClean="0"/>
              <a:t>TRIMF</a:t>
            </a:r>
          </a:p>
          <a:p>
            <a:pPr eaLnBrk="1" hangingPunct="1"/>
            <a:r>
              <a:rPr lang="en-US" smtClean="0"/>
              <a:t>TRIMB</a:t>
            </a:r>
          </a:p>
          <a:p>
            <a:pPr eaLnBrk="1" hangingPunct="1">
              <a:lnSpc>
                <a:spcPct val="105000"/>
              </a:lnSpc>
            </a:pPr>
            <a:r>
              <a:rPr lang="en-US" smtClean="0"/>
              <a:t>TRIM</a:t>
            </a:r>
          </a:p>
          <a:p>
            <a:pPr eaLnBrk="1" hangingPunct="1">
              <a:lnSpc>
                <a:spcPct val="105000"/>
              </a:lnSpc>
            </a:pPr>
            <a:r>
              <a:rPr lang="en-US" smtClean="0"/>
              <a:t>FIELD</a:t>
            </a:r>
          </a:p>
          <a:p>
            <a:pPr eaLnBrk="1" hangingPunct="1">
              <a:lnSpc>
                <a:spcPct val="105000"/>
              </a:lnSpc>
            </a:pPr>
            <a:r>
              <a:rPr lang="en-US" smtClean="0"/>
              <a:t>LOCATE</a:t>
            </a:r>
          </a:p>
          <a:p>
            <a:pPr eaLnBrk="1" hangingPunct="1"/>
            <a:endParaRPr lang="en-US" smtClean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887913" y="1544638"/>
            <a:ext cx="3330575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defTabSz="457200">
              <a:lnSpc>
                <a:spcPct val="10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>
                <a:solidFill>
                  <a:srgbClr val="3C3C41"/>
                </a:solidFill>
                <a:latin typeface="Arial" charset="0"/>
              </a:rPr>
              <a:t>FIND</a:t>
            </a:r>
          </a:p>
          <a:p>
            <a:pPr marL="342900" indent="-342900" defTabSz="457200">
              <a:lnSpc>
                <a:spcPct val="10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r>
              <a:rPr lang="en-US" sz="2200" b="0">
                <a:solidFill>
                  <a:srgbClr val="3C3C41"/>
                </a:solidFill>
                <a:latin typeface="Arial" charset="0"/>
              </a:rPr>
              <a:t>FINDSTR</a:t>
            </a:r>
          </a:p>
          <a:p>
            <a:pPr marL="342900" indent="-342900" defTabSz="457200">
              <a:lnSpc>
                <a:spcPct val="105000"/>
              </a:lnSpc>
              <a:spcBef>
                <a:spcPts val="688"/>
              </a:spcBef>
              <a:buClr>
                <a:srgbClr val="217CB6"/>
              </a:buClr>
              <a:buFont typeface="Wingdings 3" pitchFamily="18" charset="2"/>
              <a:buChar char="}"/>
            </a:pPr>
            <a:endParaRPr lang="en-US" sz="2200" b="0">
              <a:solidFill>
                <a:srgbClr val="3C3C41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0"/>
            <a:ext cx="9169400" cy="6858000"/>
            <a:chOff x="0" y="0"/>
            <a:chExt cx="5776" cy="4320"/>
          </a:xfrm>
        </p:grpSpPr>
        <p:sp>
          <p:nvSpPr>
            <p:cNvPr id="185349" name="Freeform 10"/>
            <p:cNvSpPr>
              <a:spLocks/>
            </p:cNvSpPr>
            <p:nvPr/>
          </p:nvSpPr>
          <p:spPr bwMode="gray">
            <a:xfrm>
              <a:off x="0" y="0"/>
              <a:ext cx="5776" cy="4023"/>
            </a:xfrm>
            <a:custGeom>
              <a:avLst/>
              <a:gdLst>
                <a:gd name="T0" fmla="*/ 624 w 5776"/>
                <a:gd name="T1" fmla="*/ 2880 h 4041"/>
                <a:gd name="T2" fmla="*/ 715 w 5776"/>
                <a:gd name="T3" fmla="*/ 2806 h 4041"/>
                <a:gd name="T4" fmla="*/ 805 w 5776"/>
                <a:gd name="T5" fmla="*/ 2743 h 4041"/>
                <a:gd name="T6" fmla="*/ 898 w 5776"/>
                <a:gd name="T7" fmla="*/ 2680 h 4041"/>
                <a:gd name="T8" fmla="*/ 993 w 5776"/>
                <a:gd name="T9" fmla="*/ 2620 h 4041"/>
                <a:gd name="T10" fmla="*/ 1089 w 5776"/>
                <a:gd name="T11" fmla="*/ 2567 h 4041"/>
                <a:gd name="T12" fmla="*/ 1285 w 5776"/>
                <a:gd name="T13" fmla="*/ 2474 h 4041"/>
                <a:gd name="T14" fmla="*/ 1485 w 5776"/>
                <a:gd name="T15" fmla="*/ 2389 h 4041"/>
                <a:gd name="T16" fmla="*/ 1693 w 5776"/>
                <a:gd name="T17" fmla="*/ 2318 h 4041"/>
                <a:gd name="T18" fmla="*/ 1904 w 5776"/>
                <a:gd name="T19" fmla="*/ 2255 h 4041"/>
                <a:gd name="T20" fmla="*/ 2118 w 5776"/>
                <a:gd name="T21" fmla="*/ 2194 h 4041"/>
                <a:gd name="T22" fmla="*/ 2229 w 5776"/>
                <a:gd name="T23" fmla="*/ 2166 h 4041"/>
                <a:gd name="T24" fmla="*/ 2475 w 5776"/>
                <a:gd name="T25" fmla="*/ 2110 h 4041"/>
                <a:gd name="T26" fmla="*/ 2720 w 5776"/>
                <a:gd name="T27" fmla="*/ 2060 h 4041"/>
                <a:gd name="T28" fmla="*/ 3205 w 5776"/>
                <a:gd name="T29" fmla="*/ 1965 h 4041"/>
                <a:gd name="T30" fmla="*/ 3198 w 5776"/>
                <a:gd name="T31" fmla="*/ 1965 h 4041"/>
                <a:gd name="T32" fmla="*/ 3929 w 5776"/>
                <a:gd name="T33" fmla="*/ 1818 h 4041"/>
                <a:gd name="T34" fmla="*/ 4229 w 5776"/>
                <a:gd name="T35" fmla="*/ 1747 h 4041"/>
                <a:gd name="T36" fmla="*/ 4409 w 5776"/>
                <a:gd name="T37" fmla="*/ 1698 h 4041"/>
                <a:gd name="T38" fmla="*/ 4573 w 5776"/>
                <a:gd name="T39" fmla="*/ 1650 h 4041"/>
                <a:gd name="T40" fmla="*/ 4725 w 5776"/>
                <a:gd name="T41" fmla="*/ 1595 h 4041"/>
                <a:gd name="T42" fmla="*/ 4867 w 5776"/>
                <a:gd name="T43" fmla="*/ 1532 h 4041"/>
                <a:gd name="T44" fmla="*/ 5000 w 5776"/>
                <a:gd name="T45" fmla="*/ 1461 h 4041"/>
                <a:gd name="T46" fmla="*/ 5125 w 5776"/>
                <a:gd name="T47" fmla="*/ 1385 h 4041"/>
                <a:gd name="T48" fmla="*/ 5245 w 5776"/>
                <a:gd name="T49" fmla="*/ 1293 h 4041"/>
                <a:gd name="T50" fmla="*/ 5362 w 5776"/>
                <a:gd name="T51" fmla="*/ 1193 h 4041"/>
                <a:gd name="T52" fmla="*/ 5475 w 5776"/>
                <a:gd name="T53" fmla="*/ 1074 h 4041"/>
                <a:gd name="T54" fmla="*/ 5587 w 5776"/>
                <a:gd name="T55" fmla="*/ 943 h 4041"/>
                <a:gd name="T56" fmla="*/ 5702 w 5776"/>
                <a:gd name="T57" fmla="*/ 790 h 4041"/>
                <a:gd name="T58" fmla="*/ 5776 w 5776"/>
                <a:gd name="T59" fmla="*/ 0 h 4041"/>
                <a:gd name="T60" fmla="*/ 0 w 5776"/>
                <a:gd name="T61" fmla="*/ 3951 h 4041"/>
                <a:gd name="T62" fmla="*/ 20 w 5776"/>
                <a:gd name="T63" fmla="*/ 3951 h 4041"/>
                <a:gd name="T64" fmla="*/ 55 w 5776"/>
                <a:gd name="T65" fmla="*/ 3788 h 4041"/>
                <a:gd name="T66" fmla="*/ 102 w 5776"/>
                <a:gd name="T67" fmla="*/ 3630 h 4041"/>
                <a:gd name="T68" fmla="*/ 124 w 5776"/>
                <a:gd name="T69" fmla="*/ 3575 h 4041"/>
                <a:gd name="T70" fmla="*/ 169 w 5776"/>
                <a:gd name="T71" fmla="*/ 3469 h 4041"/>
                <a:gd name="T72" fmla="*/ 220 w 5776"/>
                <a:gd name="T73" fmla="*/ 3369 h 4041"/>
                <a:gd name="T74" fmla="*/ 278 w 5776"/>
                <a:gd name="T75" fmla="*/ 3271 h 4041"/>
                <a:gd name="T76" fmla="*/ 342 w 5776"/>
                <a:gd name="T77" fmla="*/ 3179 h 4041"/>
                <a:gd name="T78" fmla="*/ 415 w 5776"/>
                <a:gd name="T79" fmla="*/ 3087 h 4041"/>
                <a:gd name="T80" fmla="*/ 493 w 5776"/>
                <a:gd name="T81" fmla="*/ 3000 h 4041"/>
                <a:gd name="T82" fmla="*/ 578 w 5776"/>
                <a:gd name="T83" fmla="*/ 2921 h 4041"/>
                <a:gd name="T84" fmla="*/ 624 w 5776"/>
                <a:gd name="T85" fmla="*/ 2880 h 40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76"/>
                <a:gd name="T130" fmla="*/ 0 h 4041"/>
                <a:gd name="T131" fmla="*/ 5776 w 5776"/>
                <a:gd name="T132" fmla="*/ 4041 h 40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76" h="4041">
                  <a:moveTo>
                    <a:pt x="624" y="2945"/>
                  </a:moveTo>
                  <a:lnTo>
                    <a:pt x="624" y="2945"/>
                  </a:lnTo>
                  <a:lnTo>
                    <a:pt x="669" y="2908"/>
                  </a:lnTo>
                  <a:lnTo>
                    <a:pt x="715" y="2871"/>
                  </a:lnTo>
                  <a:lnTo>
                    <a:pt x="760" y="2836"/>
                  </a:lnTo>
                  <a:lnTo>
                    <a:pt x="805" y="2803"/>
                  </a:lnTo>
                  <a:lnTo>
                    <a:pt x="853" y="2771"/>
                  </a:lnTo>
                  <a:lnTo>
                    <a:pt x="898" y="2740"/>
                  </a:lnTo>
                  <a:lnTo>
                    <a:pt x="945" y="2710"/>
                  </a:lnTo>
                  <a:lnTo>
                    <a:pt x="993" y="2680"/>
                  </a:lnTo>
                  <a:lnTo>
                    <a:pt x="1042" y="2652"/>
                  </a:lnTo>
                  <a:lnTo>
                    <a:pt x="1089" y="2626"/>
                  </a:lnTo>
                  <a:lnTo>
                    <a:pt x="1185" y="2574"/>
                  </a:lnTo>
                  <a:lnTo>
                    <a:pt x="1285" y="2529"/>
                  </a:lnTo>
                  <a:lnTo>
                    <a:pt x="1385" y="2484"/>
                  </a:lnTo>
                  <a:lnTo>
                    <a:pt x="1485" y="2444"/>
                  </a:lnTo>
                  <a:lnTo>
                    <a:pt x="1589" y="2406"/>
                  </a:lnTo>
                  <a:lnTo>
                    <a:pt x="1693" y="2370"/>
                  </a:lnTo>
                  <a:lnTo>
                    <a:pt x="1798" y="2337"/>
                  </a:lnTo>
                  <a:lnTo>
                    <a:pt x="1904" y="2305"/>
                  </a:lnTo>
                  <a:lnTo>
                    <a:pt x="2011" y="2275"/>
                  </a:lnTo>
                  <a:lnTo>
                    <a:pt x="2118" y="2244"/>
                  </a:lnTo>
                  <a:lnTo>
                    <a:pt x="2229" y="2216"/>
                  </a:lnTo>
                  <a:lnTo>
                    <a:pt x="2351" y="2186"/>
                  </a:lnTo>
                  <a:lnTo>
                    <a:pt x="2475" y="2158"/>
                  </a:lnTo>
                  <a:lnTo>
                    <a:pt x="2596" y="2130"/>
                  </a:lnTo>
                  <a:lnTo>
                    <a:pt x="2720" y="2105"/>
                  </a:lnTo>
                  <a:lnTo>
                    <a:pt x="2964" y="2056"/>
                  </a:lnTo>
                  <a:lnTo>
                    <a:pt x="3205" y="2010"/>
                  </a:lnTo>
                  <a:lnTo>
                    <a:pt x="3198" y="2010"/>
                  </a:lnTo>
                  <a:lnTo>
                    <a:pt x="3705" y="1906"/>
                  </a:lnTo>
                  <a:lnTo>
                    <a:pt x="3929" y="1858"/>
                  </a:lnTo>
                  <a:lnTo>
                    <a:pt x="4133" y="1813"/>
                  </a:lnTo>
                  <a:lnTo>
                    <a:pt x="4229" y="1787"/>
                  </a:lnTo>
                  <a:lnTo>
                    <a:pt x="4320" y="1763"/>
                  </a:lnTo>
                  <a:lnTo>
                    <a:pt x="4409" y="1738"/>
                  </a:lnTo>
                  <a:lnTo>
                    <a:pt x="4493" y="1714"/>
                  </a:lnTo>
                  <a:lnTo>
                    <a:pt x="4573" y="1686"/>
                  </a:lnTo>
                  <a:lnTo>
                    <a:pt x="4651" y="1658"/>
                  </a:lnTo>
                  <a:lnTo>
                    <a:pt x="4725" y="1630"/>
                  </a:lnTo>
                  <a:lnTo>
                    <a:pt x="4798" y="1599"/>
                  </a:lnTo>
                  <a:lnTo>
                    <a:pt x="4867" y="1567"/>
                  </a:lnTo>
                  <a:lnTo>
                    <a:pt x="4935" y="1531"/>
                  </a:lnTo>
                  <a:lnTo>
                    <a:pt x="5000" y="1496"/>
                  </a:lnTo>
                  <a:lnTo>
                    <a:pt x="5064" y="1457"/>
                  </a:lnTo>
                  <a:lnTo>
                    <a:pt x="5125" y="1415"/>
                  </a:lnTo>
                  <a:lnTo>
                    <a:pt x="5187" y="1371"/>
                  </a:lnTo>
                  <a:lnTo>
                    <a:pt x="5245" y="1323"/>
                  </a:lnTo>
                  <a:lnTo>
                    <a:pt x="5304" y="1272"/>
                  </a:lnTo>
                  <a:lnTo>
                    <a:pt x="5362" y="1218"/>
                  </a:lnTo>
                  <a:lnTo>
                    <a:pt x="5418" y="1161"/>
                  </a:lnTo>
                  <a:lnTo>
                    <a:pt x="5475" y="1099"/>
                  </a:lnTo>
                  <a:lnTo>
                    <a:pt x="5531" y="1032"/>
                  </a:lnTo>
                  <a:lnTo>
                    <a:pt x="5587" y="963"/>
                  </a:lnTo>
                  <a:lnTo>
                    <a:pt x="5644" y="890"/>
                  </a:lnTo>
                  <a:lnTo>
                    <a:pt x="5702" y="810"/>
                  </a:lnTo>
                  <a:lnTo>
                    <a:pt x="5772" y="704"/>
                  </a:lnTo>
                  <a:lnTo>
                    <a:pt x="5776" y="0"/>
                  </a:lnTo>
                  <a:lnTo>
                    <a:pt x="0" y="5"/>
                  </a:lnTo>
                  <a:lnTo>
                    <a:pt x="0" y="4041"/>
                  </a:lnTo>
                  <a:lnTo>
                    <a:pt x="20" y="4041"/>
                  </a:lnTo>
                  <a:lnTo>
                    <a:pt x="35" y="3959"/>
                  </a:lnTo>
                  <a:lnTo>
                    <a:pt x="55" y="3873"/>
                  </a:lnTo>
                  <a:lnTo>
                    <a:pt x="76" y="3793"/>
                  </a:lnTo>
                  <a:lnTo>
                    <a:pt x="102" y="3711"/>
                  </a:lnTo>
                  <a:lnTo>
                    <a:pt x="124" y="3655"/>
                  </a:lnTo>
                  <a:lnTo>
                    <a:pt x="145" y="3601"/>
                  </a:lnTo>
                  <a:lnTo>
                    <a:pt x="169" y="3549"/>
                  </a:lnTo>
                  <a:lnTo>
                    <a:pt x="193" y="3496"/>
                  </a:lnTo>
                  <a:lnTo>
                    <a:pt x="220" y="3444"/>
                  </a:lnTo>
                  <a:lnTo>
                    <a:pt x="247" y="3396"/>
                  </a:lnTo>
                  <a:lnTo>
                    <a:pt x="278" y="3346"/>
                  </a:lnTo>
                  <a:lnTo>
                    <a:pt x="309" y="3297"/>
                  </a:lnTo>
                  <a:lnTo>
                    <a:pt x="342" y="3249"/>
                  </a:lnTo>
                  <a:lnTo>
                    <a:pt x="378" y="3202"/>
                  </a:lnTo>
                  <a:lnTo>
                    <a:pt x="415" y="3157"/>
                  </a:lnTo>
                  <a:lnTo>
                    <a:pt x="453" y="3113"/>
                  </a:lnTo>
                  <a:lnTo>
                    <a:pt x="493" y="3068"/>
                  </a:lnTo>
                  <a:lnTo>
                    <a:pt x="535" y="3027"/>
                  </a:lnTo>
                  <a:lnTo>
                    <a:pt x="578" y="2986"/>
                  </a:lnTo>
                  <a:lnTo>
                    <a:pt x="624" y="29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50" name="Rectangle 11"/>
            <p:cNvSpPr>
              <a:spLocks noChangeArrowheads="1"/>
            </p:cNvSpPr>
            <p:nvPr/>
          </p:nvSpPr>
          <p:spPr bwMode="gray">
            <a:xfrm>
              <a:off x="0" y="4023"/>
              <a:ext cx="5760" cy="297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85000"/>
                </a:lnSpc>
              </a:pPr>
              <a:endParaRPr lang="en-US" altLang="zh-CN"/>
            </a:p>
          </p:txBody>
        </p:sp>
        <p:sp>
          <p:nvSpPr>
            <p:cNvPr id="185351" name="Oval 12"/>
            <p:cNvSpPr>
              <a:spLocks noChangeArrowheads="1"/>
            </p:cNvSpPr>
            <p:nvPr/>
          </p:nvSpPr>
          <p:spPr bwMode="gray">
            <a:xfrm>
              <a:off x="4919" y="3744"/>
              <a:ext cx="576" cy="576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>
                <a:lnSpc>
                  <a:spcPct val="85000"/>
                </a:lnSpc>
              </a:pPr>
              <a:endParaRPr lang="en-US" altLang="zh-CN"/>
            </a:p>
          </p:txBody>
        </p:sp>
        <p:pic>
          <p:nvPicPr>
            <p:cNvPr id="185352" name="Picture 13" descr="CBE_CMJ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4962" y="3786"/>
              <a:ext cx="484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353" name="Picture 14" descr="Untitled-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183" y="4135"/>
              <a:ext cx="1739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5347" name="Picture 4" descr="OK_Capgemin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013" y="1058863"/>
            <a:ext cx="4318000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8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44475" y="5045075"/>
            <a:ext cx="8753475" cy="611188"/>
          </a:xfrm>
        </p:spPr>
        <p:txBody>
          <a:bodyPr/>
          <a:lstStyle/>
          <a:p>
            <a:pPr algn="r"/>
            <a:r>
              <a:rPr lang="en-US" altLang="zh-CN" smtClean="0">
                <a:solidFill>
                  <a:schemeClr val="bg1"/>
                </a:solidFill>
                <a:ea typeface="宋体" charset="-122"/>
              </a:rPr>
              <a:t>www.capgemini.com/financialservices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INPUT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Accepts a value for a variable from user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INPUT VARIABLE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INPUT VARIABLE,LENGTH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CRT – Places text and data on terminal</a:t>
            </a:r>
          </a:p>
          <a:p>
            <a:pPr eaLnBrk="1" hangingPunct="1"/>
            <a:r>
              <a:rPr lang="en-US" smtClean="0"/>
              <a:t>Syntax:</a:t>
            </a:r>
          </a:p>
          <a:p>
            <a:pPr lvl="1" eaLnBrk="1" hangingPunct="1">
              <a:buFont typeface="Trebuchet MS" pitchFamily="34" charset="0"/>
              <a:buNone/>
            </a:pPr>
            <a:r>
              <a:rPr lang="en-US" smtClean="0"/>
              <a:t>CRT @(Column,Row):TEXT/VARIABLE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FS Print">
  <a:themeElements>
    <a:clrScheme name="Capgemini FS Print 6">
      <a:dk1>
        <a:srgbClr val="000000"/>
      </a:dk1>
      <a:lt1>
        <a:srgbClr val="FFFFFF"/>
      </a:lt1>
      <a:dk2>
        <a:srgbClr val="004B66"/>
      </a:dk2>
      <a:lt2>
        <a:srgbClr val="FFFFFF"/>
      </a:lt2>
      <a:accent1>
        <a:srgbClr val="009BCC"/>
      </a:accent1>
      <a:accent2>
        <a:srgbClr val="BBAE78"/>
      </a:accent2>
      <a:accent3>
        <a:srgbClr val="FFFFFF"/>
      </a:accent3>
      <a:accent4>
        <a:srgbClr val="000000"/>
      </a:accent4>
      <a:accent5>
        <a:srgbClr val="AACBE2"/>
      </a:accent5>
      <a:accent6>
        <a:srgbClr val="A99D6C"/>
      </a:accent6>
      <a:hlink>
        <a:srgbClr val="80CBE6"/>
      </a:hlink>
      <a:folHlink>
        <a:srgbClr val="9F9466"/>
      </a:folHlink>
    </a:clrScheme>
    <a:fontScheme name="Capgemini FS Pri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gemini FS Print 1">
        <a:dk1>
          <a:srgbClr val="000000"/>
        </a:dk1>
        <a:lt1>
          <a:srgbClr val="FFFFFF"/>
        </a:lt1>
        <a:dk2>
          <a:srgbClr val="006C8E"/>
        </a:dk2>
        <a:lt2>
          <a:srgbClr val="FFFFFF"/>
        </a:lt2>
        <a:accent1>
          <a:srgbClr val="009BCC"/>
        </a:accent1>
        <a:accent2>
          <a:srgbClr val="7B7B7B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6F6F6F"/>
        </a:accent6>
        <a:hlink>
          <a:srgbClr val="85D0E7"/>
        </a:hlink>
        <a:folHlink>
          <a:srgbClr val="B4B4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2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9F9466"/>
        </a:hlink>
        <a:folHlink>
          <a:srgbClr val="DED7B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3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699419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4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40B1D9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5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80CBE6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6">
        <a:dk1>
          <a:srgbClr val="000000"/>
        </a:dk1>
        <a:lt1>
          <a:srgbClr val="FFFFFF"/>
        </a:lt1>
        <a:dk2>
          <a:srgbClr val="004B66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80CBE6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 FS Print</Template>
  <TotalTime>3674</TotalTime>
  <Words>1403</Words>
  <Application>Microsoft Office PowerPoint</Application>
  <PresentationFormat>On-screen Show (4:3)</PresentationFormat>
  <Paragraphs>357</Paragraphs>
  <Slides>70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Capgemini FS Print</vt:lpstr>
      <vt:lpstr>Infobasic</vt:lpstr>
      <vt:lpstr>Objective</vt:lpstr>
      <vt:lpstr>What is Built-in Function?</vt:lpstr>
      <vt:lpstr>Why Built-in Functions?</vt:lpstr>
      <vt:lpstr>Various commands</vt:lpstr>
      <vt:lpstr>Various Built-in Functions</vt:lpstr>
      <vt:lpstr>Various Built-in Functions</vt:lpstr>
      <vt:lpstr>INPUT</vt:lpstr>
      <vt:lpstr>DISPLAY</vt:lpstr>
      <vt:lpstr>PRINT</vt:lpstr>
      <vt:lpstr>Difference</vt:lpstr>
      <vt:lpstr>Example</vt:lpstr>
      <vt:lpstr>Solution</vt:lpstr>
      <vt:lpstr>DATA</vt:lpstr>
      <vt:lpstr>DATA</vt:lpstr>
      <vt:lpstr>Example</vt:lpstr>
      <vt:lpstr>Solution</vt:lpstr>
      <vt:lpstr>Uninitialized Variable</vt:lpstr>
      <vt:lpstr>LEN</vt:lpstr>
      <vt:lpstr>LEN</vt:lpstr>
      <vt:lpstr>INDEX</vt:lpstr>
      <vt:lpstr>INDEX</vt:lpstr>
      <vt:lpstr>COUNT</vt:lpstr>
      <vt:lpstr>COUNT</vt:lpstr>
      <vt:lpstr>Workshop</vt:lpstr>
      <vt:lpstr>DCOUNT</vt:lpstr>
      <vt:lpstr>DCOUNT</vt:lpstr>
      <vt:lpstr>Example</vt:lpstr>
      <vt:lpstr>Solution</vt:lpstr>
      <vt:lpstr>UPPERCASE</vt:lpstr>
      <vt:lpstr>DOWNCASE</vt:lpstr>
      <vt:lpstr>Example</vt:lpstr>
      <vt:lpstr>Solution</vt:lpstr>
      <vt:lpstr>CHANGE</vt:lpstr>
      <vt:lpstr>Example</vt:lpstr>
      <vt:lpstr>Solution</vt:lpstr>
      <vt:lpstr>ICONV</vt:lpstr>
      <vt:lpstr>Example</vt:lpstr>
      <vt:lpstr>OCONV</vt:lpstr>
      <vt:lpstr>Example</vt:lpstr>
      <vt:lpstr>Example</vt:lpstr>
      <vt:lpstr>Solution</vt:lpstr>
      <vt:lpstr>PROMPT</vt:lpstr>
      <vt:lpstr>PROMPT</vt:lpstr>
      <vt:lpstr>Example</vt:lpstr>
      <vt:lpstr>Solution</vt:lpstr>
      <vt:lpstr>STRING MANIPULATION</vt:lpstr>
      <vt:lpstr>STRING MANIPULATION COMMANDS</vt:lpstr>
      <vt:lpstr>Example</vt:lpstr>
      <vt:lpstr>Solution</vt:lpstr>
      <vt:lpstr>FIELD</vt:lpstr>
      <vt:lpstr>Example</vt:lpstr>
      <vt:lpstr>Solution</vt:lpstr>
      <vt:lpstr>LOCATE</vt:lpstr>
      <vt:lpstr>Example</vt:lpstr>
      <vt:lpstr>Solution</vt:lpstr>
      <vt:lpstr>Array position</vt:lpstr>
      <vt:lpstr>Example</vt:lpstr>
      <vt:lpstr>Solution</vt:lpstr>
      <vt:lpstr>FIND</vt:lpstr>
      <vt:lpstr>Example</vt:lpstr>
      <vt:lpstr>Solution</vt:lpstr>
      <vt:lpstr>FINDSTR</vt:lpstr>
      <vt:lpstr>Example</vt:lpstr>
      <vt:lpstr>Solution</vt:lpstr>
      <vt:lpstr>Summary</vt:lpstr>
      <vt:lpstr>Summary</vt:lpstr>
      <vt:lpstr>Summary</vt:lpstr>
      <vt:lpstr>Summary</vt:lpstr>
      <vt:lpstr>www.capgemini.com/financialservices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Assurant MF CoE</dc:title>
  <dc:subject>Next Steps</dc:subject>
  <dc:creator>Capgemini</dc:creator>
  <cp:lastModifiedBy>Anitha Saroj</cp:lastModifiedBy>
  <cp:revision>361</cp:revision>
  <cp:lastPrinted>2001-10-18T16:19:51Z</cp:lastPrinted>
  <dcterms:created xsi:type="dcterms:W3CDTF">2008-12-19T08:52:11Z</dcterms:created>
  <dcterms:modified xsi:type="dcterms:W3CDTF">2016-09-30T10:11:09Z</dcterms:modified>
</cp:coreProperties>
</file>